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260" r:id="rId2"/>
    <p:sldId id="357" r:id="rId3"/>
    <p:sldId id="356" r:id="rId4"/>
    <p:sldId id="355" r:id="rId5"/>
    <p:sldId id="372" r:id="rId6"/>
    <p:sldId id="373" r:id="rId7"/>
    <p:sldId id="369" r:id="rId8"/>
    <p:sldId id="339" r:id="rId9"/>
    <p:sldId id="359" r:id="rId10"/>
    <p:sldId id="360" r:id="rId11"/>
    <p:sldId id="361" r:id="rId12"/>
    <p:sldId id="362" r:id="rId13"/>
    <p:sldId id="363" r:id="rId14"/>
    <p:sldId id="344" r:id="rId15"/>
    <p:sldId id="349" r:id="rId16"/>
    <p:sldId id="352" r:id="rId17"/>
    <p:sldId id="354" r:id="rId18"/>
    <p:sldId id="353" r:id="rId19"/>
    <p:sldId id="358" r:id="rId20"/>
    <p:sldId id="338" r:id="rId21"/>
    <p:sldId id="325" r:id="rId22"/>
    <p:sldId id="328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88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455"/>
    <p:restoredTop sz="94014"/>
  </p:normalViewPr>
  <p:slideViewPr>
    <p:cSldViewPr snapToGrid="0" snapToObjects="1">
      <p:cViewPr varScale="1">
        <p:scale>
          <a:sx n="116" d="100"/>
          <a:sy n="116" d="100"/>
        </p:scale>
        <p:origin x="44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83F5E1-F2DA-8C40-8672-34DD7815E9EB}" type="datetimeFigureOut">
              <a:rPr lang="en-US" smtClean="0"/>
              <a:t>11/1/21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0D70BA-8199-BF44-B28D-34E758F345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096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0D70BA-8199-BF44-B28D-34E758F3458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7264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64C52A-ABC0-BB41-81BA-452172CFB89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3316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64C52A-ABC0-BB41-81BA-452172CFB89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9183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0D70BA-8199-BF44-B28D-34E758F3458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0088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0D70BA-8199-BF44-B28D-34E758F3458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7588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0D70BA-8199-BF44-B28D-34E758F3458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0864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64C52A-ABC0-BB41-81BA-452172CFB89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452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64C52A-ABC0-BB41-81BA-452172CFB89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1946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6F84DB-4991-F046-83ED-EE62C1DB4FD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9894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0D70BA-8199-BF44-B28D-34E758F3458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9557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0D70BA-8199-BF44-B28D-34E758F3458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0827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64C52A-ABC0-BB41-81BA-452172CFB89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7909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64C52A-ABC0-BB41-81BA-452172CFB89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2833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64C52A-ABC0-BB41-81BA-452172CFB89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2676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64C52A-ABC0-BB41-81BA-452172CFB89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7555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64C52A-ABC0-BB41-81BA-452172CFB89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0154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E6333-0FA5-1142-96C8-C3845D8FDC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704887-FDA8-8947-8192-499D3BDA51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9DD716-B02D-034F-9007-61214AAAF0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9CA4E-ADE5-9541-934E-F0A9E093515F}" type="datetimeFigureOut">
              <a:rPr lang="en-US" smtClean="0"/>
              <a:t>11/1/21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7E0E82-3FF5-5642-B214-C0DC1BB04D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A7A4A7-D569-C345-9644-CE462B83DE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07F89E-A5AE-7F4A-AAC1-E6D809599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0236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4A2BD-DBFB-EC45-8DAB-83C3D0076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E03A768-2817-A445-B28C-2984B2A04D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FB0687-32C5-BA40-BB35-AE2103973B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9CA4E-ADE5-9541-934E-F0A9E093515F}" type="datetimeFigureOut">
              <a:rPr lang="en-US" smtClean="0"/>
              <a:t>11/1/21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35E5F1-D573-B74B-818B-7F56315E49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E5182A-EF88-5546-820C-427335034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07F89E-A5AE-7F4A-AAC1-E6D809599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1191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464B62B-2D56-8A41-BF1D-34868BACF6A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3A5A81C-06DF-124C-A369-AC846DB617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37E4FE-1071-2847-973A-068B0B61F7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9CA4E-ADE5-9541-934E-F0A9E093515F}" type="datetimeFigureOut">
              <a:rPr lang="en-US" smtClean="0"/>
              <a:t>11/1/21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F4C2C9-854D-1848-A63E-CC2FD89270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DC9370-7FA6-9941-83A8-DF5430A37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07F89E-A5AE-7F4A-AAC1-E6D809599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5596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51E8BA-769D-9B46-9FAB-17B563CC7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1CBF51-2D20-014D-B337-11143E7961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5D89CB-8021-C44D-8EA6-CCD1BFF65A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9CA4E-ADE5-9541-934E-F0A9E093515F}" type="datetimeFigureOut">
              <a:rPr lang="en-US" smtClean="0"/>
              <a:t>11/1/21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515EBA-2F80-E843-8154-659D34174F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9DD894-A203-5740-B301-D5E14F88CD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07F89E-A5AE-7F4A-AAC1-E6D809599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8788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970B5-ABF0-764E-8EAE-CF51087101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11E67A-866A-7249-96FE-0B7B27B3FD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932745-C764-C440-94AA-520A655C60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9CA4E-ADE5-9541-934E-F0A9E093515F}" type="datetimeFigureOut">
              <a:rPr lang="en-US" smtClean="0"/>
              <a:t>11/1/21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69AE88-5646-C54B-BFA8-DA53855D6C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A5BB38-2A46-5E44-BE20-8EE08B1DA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07F89E-A5AE-7F4A-AAC1-E6D809599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1381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26499-4FEB-3647-927F-F0B2B1970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526533-5FCE-F54F-9A80-50A5F65315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28FA23-355A-2748-84B0-CF22CEAF84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ABBD5C-7099-384E-8235-AC00C4E39B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9CA4E-ADE5-9541-934E-F0A9E093515F}" type="datetimeFigureOut">
              <a:rPr lang="en-US" smtClean="0"/>
              <a:t>11/1/21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9C8B36-CA08-3F42-B4C2-F895E88F31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0F1B11-2421-144C-9949-59A80F3F7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07F89E-A5AE-7F4A-AAC1-E6D809599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0669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2C6CC5-EA60-BD48-8555-B40F399ACC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C36C99-77A4-914B-BE6F-3F7608705D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3A9405-BB26-414B-B3B3-5253DDC35D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32AC82D-3538-D943-AE41-7DE62DA6A88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689385C-8825-0D4E-9B94-7BD8040C2C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A055C8B-F94A-3A4C-930D-0BFAAA8217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9CA4E-ADE5-9541-934E-F0A9E093515F}" type="datetimeFigureOut">
              <a:rPr lang="en-US" smtClean="0"/>
              <a:t>11/1/21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4D568DA-A02C-FD48-8064-711D18D721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0773E3A-E192-5244-934E-2FD39FBB66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07F89E-A5AE-7F4A-AAC1-E6D809599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1882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7F26E-DBFC-8C4A-9584-67C76F20E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56FCE5A-8F67-924C-BB47-A2240CF44F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9CA4E-ADE5-9541-934E-F0A9E093515F}" type="datetimeFigureOut">
              <a:rPr lang="en-US" smtClean="0"/>
              <a:t>11/1/21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9A29D3-1069-C24E-9CE1-0DBDA7CC29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9325F6-A011-EB43-B396-D80B118340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07F89E-A5AE-7F4A-AAC1-E6D809599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0276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BB08BFB-E934-9843-BC31-61C5003459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9CA4E-ADE5-9541-934E-F0A9E093515F}" type="datetimeFigureOut">
              <a:rPr lang="en-US" smtClean="0"/>
              <a:t>11/1/21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A45F581-D5E9-1E40-8FC5-2730665127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44FF5E-C7FC-8B48-BF0A-66E31C9187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07F89E-A5AE-7F4A-AAC1-E6D809599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6957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12C280-D7B9-5642-AB4F-9F9893DD6E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5EF566-44FA-D64A-8EEA-37917A9F2B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D3717A-0AC1-C840-B10F-C98E03FC38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1C3EEA-C2C2-BA45-AEF1-371C53052A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9CA4E-ADE5-9541-934E-F0A9E093515F}" type="datetimeFigureOut">
              <a:rPr lang="en-US" smtClean="0"/>
              <a:t>11/1/21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631B2F-FEA2-704D-9400-5C2C17CE1E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CF6835-A39A-E14C-8394-38ACDDF47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07F89E-A5AE-7F4A-AAC1-E6D809599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086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29CE71-6FF3-9645-A575-DA3A09B50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0EBEE86-B00E-0C4C-A3F0-B83B13A36B6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B5FA54-4533-234E-85B7-BE89BEC35D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3861AC-0AA2-0140-9B3A-3C0F13C7B6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9CA4E-ADE5-9541-934E-F0A9E093515F}" type="datetimeFigureOut">
              <a:rPr lang="en-US" smtClean="0"/>
              <a:t>11/1/21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7DF7AC-BF89-BD43-A480-D4037A62C4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2F7C3F-32B2-A748-8256-FCBF2B9FFF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07F89E-A5AE-7F4A-AAC1-E6D809599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1779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247D404-EEE7-3644-BFFD-D8D965BEF5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838A11-D794-8848-AF87-06A833ADDF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D879BE-5383-774E-BA9E-259AACA741F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99CA4E-ADE5-9541-934E-F0A9E093515F}" type="datetimeFigureOut">
              <a:rPr lang="en-US" smtClean="0"/>
              <a:t>11/1/21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1BC971-C492-B040-B7F8-2ED63B040D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51B979-E462-C546-A67E-FCF68B7E97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07F89E-A5AE-7F4A-AAC1-E6D809599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0690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0.png"/><Relationship Id="rId5" Type="http://schemas.openxmlformats.org/officeDocument/2006/relationships/hyperlink" Target="https://delta.co.clatsop.or.us/apps/ClatsopCounty/index.html" TargetMode="External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3" Type="http://schemas.openxmlformats.org/officeDocument/2006/relationships/image" Target="../media/image33.png"/><Relationship Id="rId7" Type="http://schemas.openxmlformats.org/officeDocument/2006/relationships/image" Target="../media/image180.png"/><Relationship Id="rId12" Type="http://schemas.openxmlformats.org/officeDocument/2006/relationships/image" Target="../media/image3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0.png"/><Relationship Id="rId11" Type="http://schemas.openxmlformats.org/officeDocument/2006/relationships/image" Target="../media/image231.png"/><Relationship Id="rId5" Type="http://schemas.openxmlformats.org/officeDocument/2006/relationships/image" Target="../media/image160.png"/><Relationship Id="rId10" Type="http://schemas.openxmlformats.org/officeDocument/2006/relationships/image" Target="../media/image220.png"/><Relationship Id="rId4" Type="http://schemas.openxmlformats.org/officeDocument/2006/relationships/image" Target="../media/image34.png"/><Relationship Id="rId9" Type="http://schemas.openxmlformats.org/officeDocument/2006/relationships/image" Target="../media/image20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20.png"/><Relationship Id="rId4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2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1.png"/><Relationship Id="rId17" Type="http://schemas.openxmlformats.org/officeDocument/2006/relationships/image" Target="../media/image140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11" Type="http://schemas.openxmlformats.org/officeDocument/2006/relationships/image" Target="../media/image20.png"/><Relationship Id="rId5" Type="http://schemas.openxmlformats.org/officeDocument/2006/relationships/image" Target="../media/image16.png"/><Relationship Id="rId15" Type="http://schemas.openxmlformats.org/officeDocument/2006/relationships/image" Target="../media/image24.png"/><Relationship Id="rId10" Type="http://schemas.openxmlformats.org/officeDocument/2006/relationships/image" Target="../media/image310.png"/><Relationship Id="rId4" Type="http://schemas.openxmlformats.org/officeDocument/2006/relationships/image" Target="../media/image15.png"/><Relationship Id="rId9" Type="http://schemas.openxmlformats.org/officeDocument/2006/relationships/image" Target="../media/image13.png"/><Relationship Id="rId14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5" Type="http://schemas.openxmlformats.org/officeDocument/2006/relationships/image" Target="../media/image50.pn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210.png"/><Relationship Id="rId3" Type="http://schemas.openxmlformats.org/officeDocument/2006/relationships/image" Target="../media/image27.png"/><Relationship Id="rId7" Type="http://schemas.openxmlformats.org/officeDocument/2006/relationships/image" Target="../media/image1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11" Type="http://schemas.openxmlformats.org/officeDocument/2006/relationships/image" Target="../media/image250.png"/><Relationship Id="rId10" Type="http://schemas.openxmlformats.org/officeDocument/2006/relationships/image" Target="../media/image29.png"/><Relationship Id="rId9" Type="http://schemas.openxmlformats.org/officeDocument/2006/relationships/image" Target="../media/image2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D9B6774-674A-364F-9689-9A66616B4E5D}"/>
              </a:ext>
            </a:extLst>
          </p:cNvPr>
          <p:cNvSpPr txBox="1"/>
          <p:nvPr/>
        </p:nvSpPr>
        <p:spPr>
          <a:xfrm>
            <a:off x="3269672" y="2410346"/>
            <a:ext cx="56526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Seaside ABM Overview</a:t>
            </a:r>
          </a:p>
          <a:p>
            <a:pPr algn="ctr"/>
            <a:r>
              <a:rPr lang="en-US" sz="1400" dirty="0"/>
              <a:t>Dylan R. Sanderson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078714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BB06117-24D6-2543-93E1-BA5C07E7E1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076" r="26182" b="7402"/>
          <a:stretch/>
        </p:blipFill>
        <p:spPr>
          <a:xfrm>
            <a:off x="79511" y="1406706"/>
            <a:ext cx="4791913" cy="4890936"/>
          </a:xfrm>
          <a:prstGeom prst="rect">
            <a:avLst/>
          </a:prstGeom>
        </p:spPr>
      </p:pic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6094BEDB-8587-C049-A222-ABBE80343E1E}"/>
              </a:ext>
            </a:extLst>
          </p:cNvPr>
          <p:cNvGraphicFramePr>
            <a:graphicFrameLocks noGrp="1"/>
          </p:cNvGraphicFramePr>
          <p:nvPr/>
        </p:nvGraphicFramePr>
        <p:xfrm>
          <a:off x="5474043" y="1406706"/>
          <a:ext cx="6538712" cy="511517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34530">
                  <a:extLst>
                    <a:ext uri="{9D8B030D-6E8A-4147-A177-3AD203B41FA5}">
                      <a16:colId xmlns:a16="http://schemas.microsoft.com/office/drawing/2014/main" val="1388131162"/>
                    </a:ext>
                  </a:extLst>
                </a:gridCol>
                <a:gridCol w="5204182">
                  <a:extLst>
                    <a:ext uri="{9D8B030D-6E8A-4147-A177-3AD203B41FA5}">
                      <a16:colId xmlns:a16="http://schemas.microsoft.com/office/drawing/2014/main" val="722861264"/>
                    </a:ext>
                  </a:extLst>
                </a:gridCol>
              </a:tblGrid>
              <a:tr h="23290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Zone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Description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96489566"/>
                  </a:ext>
                </a:extLst>
              </a:tr>
              <a:tr h="232902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Agricultural Forest</a:t>
                      </a:r>
                    </a:p>
                  </a:txBody>
                  <a:tcPr marL="9525" marR="9525" marT="9525" marB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No description</a:t>
                      </a:r>
                    </a:p>
                  </a:txBody>
                  <a:tcPr marL="9525" marR="9525" marT="9525" marB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76155800"/>
                  </a:ext>
                </a:extLst>
              </a:tr>
              <a:tr h="232902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Airport Development</a:t>
                      </a:r>
                    </a:p>
                  </a:txBody>
                  <a:tcPr marL="9525" marR="9525" marT="9525" marB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Provides lands for airport facilities</a:t>
                      </a:r>
                    </a:p>
                  </a:txBody>
                  <a:tcPr marL="9525" marR="9525" marT="9525" marB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31723277"/>
                  </a:ext>
                </a:extLst>
              </a:tr>
              <a:tr h="232902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Aquatic Conservation</a:t>
                      </a:r>
                    </a:p>
                  </a:txBody>
                  <a:tcPr marL="9525" marR="9525" marT="9525" marB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Aquatic areas which can withstand limited amounts of adjacent development or alteration</a:t>
                      </a:r>
                    </a:p>
                  </a:txBody>
                  <a:tcPr marL="9525" marR="9525" marT="9525" marB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18153851"/>
                  </a:ext>
                </a:extLst>
              </a:tr>
              <a:tr h="232902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Aquatic Natural</a:t>
                      </a:r>
                    </a:p>
                  </a:txBody>
                  <a:tcPr marL="9525" marR="9525" marT="9525" marB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Aquatic areas which should be managed for resource protection, preservation, and restoration</a:t>
                      </a:r>
                    </a:p>
                  </a:txBody>
                  <a:tcPr marL="9525" marR="9525" marT="9525" marB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25688072"/>
                  </a:ext>
                </a:extLst>
              </a:tr>
              <a:tr h="232902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Central Commercial</a:t>
                      </a:r>
                    </a:p>
                  </a:txBody>
                  <a:tcPr marL="9525" marR="9525" marT="9525" marB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Provide for a broad range of commercial and business activities that meet day-to-day needs of communities' permanent residents</a:t>
                      </a:r>
                    </a:p>
                  </a:txBody>
                  <a:tcPr marL="9525" marR="9525" marT="9525" marB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23331254"/>
                  </a:ext>
                </a:extLst>
              </a:tr>
              <a:tr h="232902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Exclusive Farm Use</a:t>
                      </a:r>
                    </a:p>
                  </a:txBody>
                  <a:tcPr marL="9525" marR="9525" marT="9525" marB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Provide areas for continued practice of agriculture</a:t>
                      </a:r>
                    </a:p>
                  </a:txBody>
                  <a:tcPr marL="9525" marR="9525" marT="9525" marB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99256600"/>
                  </a:ext>
                </a:extLst>
              </a:tr>
              <a:tr h="232902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Freshwater Wetlands</a:t>
                      </a:r>
                    </a:p>
                  </a:txBody>
                  <a:tcPr marL="9525" marR="9525" marT="9525" marB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Assure conservation of important shoreland and wetland biological habitats</a:t>
                      </a:r>
                    </a:p>
                  </a:txBody>
                  <a:tcPr marL="9525" marR="9525" marT="9525" marB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92255911"/>
                  </a:ext>
                </a:extLst>
              </a:tr>
              <a:tr h="232902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General Commercial</a:t>
                      </a:r>
                    </a:p>
                  </a:txBody>
                  <a:tcPr marL="9525" marR="9525" marT="9525" marB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Provide more intensive commercial uses which do not require prime areas such as in CBD or resort areas. Wholesale or other uses in fringe area of CBD.</a:t>
                      </a:r>
                    </a:p>
                  </a:txBody>
                  <a:tcPr marL="9525" marR="9525" marT="9525" marB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56145527"/>
                  </a:ext>
                </a:extLst>
              </a:tr>
              <a:tr h="232902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High Density Residential</a:t>
                      </a:r>
                    </a:p>
                  </a:txBody>
                  <a:tcPr marL="9525" marR="9525" marT="9525" marB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Provide for high-density multi-family development; predominantly single-family, but multi-family units are primary new development. Other uses such as rooming and boarding houses, churches, schools, parks, government buildings, condominiums, </a:t>
                      </a:r>
                      <a:r>
                        <a:rPr lang="en-US" sz="800" b="0" i="1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etc.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</a:t>
                      </a:r>
                    </a:p>
                  </a:txBody>
                  <a:tcPr marL="9525" marR="9525" marT="9525" marB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02980973"/>
                  </a:ext>
                </a:extLst>
              </a:tr>
              <a:tr h="232902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Industrial</a:t>
                      </a:r>
                    </a:p>
                  </a:txBody>
                  <a:tcPr marL="9525" marR="9525" marT="9525" marB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Provide for limited industrial development</a:t>
                      </a:r>
                    </a:p>
                  </a:txBody>
                  <a:tcPr marL="9525" marR="9525" marT="9525" marB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8155791"/>
                  </a:ext>
                </a:extLst>
              </a:tr>
              <a:tr h="232902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Lake and Wetlands</a:t>
                      </a:r>
                    </a:p>
                  </a:txBody>
                  <a:tcPr marL="9525" marR="9525" marT="9525" marB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Assure conservation of important shoreland and wetland biological habitats</a:t>
                      </a:r>
                    </a:p>
                  </a:txBody>
                  <a:tcPr marL="9525" marR="9525" marT="9525" marB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6261915"/>
                  </a:ext>
                </a:extLst>
              </a:tr>
              <a:tr h="232902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Low Density Residential</a:t>
                      </a:r>
                    </a:p>
                  </a:txBody>
                  <a:tcPr marL="9525" marR="9525" marT="9525" marB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Provide for low-density single-family development; other uses consistent with residential neighborhoods (schools, churches, community uses, </a:t>
                      </a:r>
                      <a:r>
                        <a:rPr lang="en-US" sz="800" b="0" i="1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etc.</a:t>
                      </a: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)</a:t>
                      </a:r>
                    </a:p>
                  </a:txBody>
                  <a:tcPr marL="9525" marR="9525" marT="9525" marB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11874165"/>
                  </a:ext>
                </a:extLst>
              </a:tr>
              <a:tr h="232902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Medium Density Residential</a:t>
                      </a:r>
                    </a:p>
                  </a:txBody>
                  <a:tcPr marL="9525" marR="9525" marT="9525" marB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Provide for moderately dense housing</a:t>
                      </a:r>
                    </a:p>
                  </a:txBody>
                  <a:tcPr marL="9525" marR="9525" marT="9525" marB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11672902"/>
                  </a:ext>
                </a:extLst>
              </a:tr>
              <a:tr h="232902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Neighborhood Commercial</a:t>
                      </a:r>
                    </a:p>
                  </a:txBody>
                  <a:tcPr marL="9525" marR="9525" marT="9525" marB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Location of small businesses and services adjoining residential areas.</a:t>
                      </a:r>
                    </a:p>
                  </a:txBody>
                  <a:tcPr marL="9525" marR="9525" marT="9525" marB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45808272"/>
                  </a:ext>
                </a:extLst>
              </a:tr>
              <a:tr h="232902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Open Space / Parks</a:t>
                      </a:r>
                    </a:p>
                  </a:txBody>
                  <a:tcPr marL="9525" marR="9525" marT="9525" marB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Provide for conservation of open space and protection and development of areas suited for outdoor recreation</a:t>
                      </a:r>
                    </a:p>
                  </a:txBody>
                  <a:tcPr marL="9525" marR="9525" marT="9525" marB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0630372"/>
                  </a:ext>
                </a:extLst>
              </a:tr>
              <a:tr h="232902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Residential - Commercial</a:t>
                      </a:r>
                    </a:p>
                  </a:txBody>
                  <a:tcPr marL="9525" marR="9525" marT="9525" marB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Mix of residential and commercial. </a:t>
                      </a:r>
                    </a:p>
                  </a:txBody>
                  <a:tcPr marL="9525" marR="9525" marT="9525" marB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88389007"/>
                  </a:ext>
                </a:extLst>
              </a:tr>
              <a:tr h="232902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Residential / Suburban</a:t>
                      </a:r>
                    </a:p>
                  </a:txBody>
                  <a:tcPr marL="9525" marR="9525" marT="9525" marB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To allow existing development patterns to continue until municipal sewer facilities are provided.</a:t>
                      </a:r>
                    </a:p>
                  </a:txBody>
                  <a:tcPr marL="9525" marR="9525" marT="9525" marB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56814853"/>
                  </a:ext>
                </a:extLst>
              </a:tr>
              <a:tr h="232902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Residential Agriculture</a:t>
                      </a:r>
                    </a:p>
                  </a:txBody>
                  <a:tcPr marL="9525" marR="9525" marT="9525" marB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No description</a:t>
                      </a:r>
                    </a:p>
                  </a:txBody>
                  <a:tcPr marL="9525" marR="9525" marT="9525" marB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88175930"/>
                  </a:ext>
                </a:extLst>
              </a:tr>
              <a:tr h="232902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Resort Commercial</a:t>
                      </a:r>
                    </a:p>
                  </a:txBody>
                  <a:tcPr marL="9525" marR="9525" marT="9525" marB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Provide tourist-oriented facilities and services.</a:t>
                      </a:r>
                    </a:p>
                  </a:txBody>
                  <a:tcPr marL="9525" marR="9525" marT="9525" marB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63769787"/>
                  </a:ext>
                </a:extLst>
              </a:tr>
              <a:tr h="232902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Resort-Residential</a:t>
                      </a:r>
                    </a:p>
                  </a:txBody>
                  <a:tcPr marL="9525" marR="9525" marT="9525" marB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Provide space for orderly expansion of tourist accommodations and related business such as restaurants and gift shops. Currently single-family units, but are in a state of transition</a:t>
                      </a:r>
                    </a:p>
                  </a:txBody>
                  <a:tcPr marL="9525" marR="9525" marT="9525" marB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84578810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A8A54110-5D75-B64C-A7A4-538D6969DF6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299" t="9921" r="12021" b="11348"/>
          <a:stretch/>
        </p:blipFill>
        <p:spPr>
          <a:xfrm>
            <a:off x="3014133" y="4271158"/>
            <a:ext cx="1919382" cy="250764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D543DBB-0408-6648-A96E-84132C54F252}"/>
              </a:ext>
            </a:extLst>
          </p:cNvPr>
          <p:cNvSpPr/>
          <p:nvPr/>
        </p:nvSpPr>
        <p:spPr>
          <a:xfrm>
            <a:off x="8402597" y="6521883"/>
            <a:ext cx="372409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hlinkClick r:id="rId5"/>
              </a:rPr>
              <a:t>https://delta.co.clatsop.or.us/apps/ClatsopCounty/index.html</a:t>
            </a:r>
            <a:r>
              <a:rPr lang="en-US" sz="1100" dirty="0"/>
              <a:t> 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4AA8DD8-31E9-B046-8E00-4967CE035084}"/>
              </a:ext>
            </a:extLst>
          </p:cNvPr>
          <p:cNvSpPr/>
          <p:nvPr/>
        </p:nvSpPr>
        <p:spPr>
          <a:xfrm>
            <a:off x="7992525" y="429010"/>
            <a:ext cx="596377" cy="308932"/>
          </a:xfrm>
          <a:prstGeom prst="rec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4221762-D7BB-0747-8438-39AEA5E5840E}"/>
              </a:ext>
            </a:extLst>
          </p:cNvPr>
          <p:cNvSpPr txBox="1"/>
          <p:nvPr/>
        </p:nvSpPr>
        <p:spPr>
          <a:xfrm>
            <a:off x="255438" y="231521"/>
            <a:ext cx="22200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300"/>
              </a:spcAft>
            </a:pPr>
            <a:r>
              <a:rPr lang="en-US" sz="2400" b="1" dirty="0"/>
              <a:t>Planning Tools</a:t>
            </a:r>
            <a:endParaRPr lang="en-US" sz="1200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11FA8AF-4F3C-044E-A76C-040E86E4F23E}"/>
              </a:ext>
            </a:extLst>
          </p:cNvPr>
          <p:cNvGrpSpPr/>
          <p:nvPr/>
        </p:nvGrpSpPr>
        <p:grpSpPr>
          <a:xfrm>
            <a:off x="4811302" y="73731"/>
            <a:ext cx="7378208" cy="1146156"/>
            <a:chOff x="4505046" y="5319383"/>
            <a:chExt cx="7378208" cy="1146156"/>
          </a:xfrm>
        </p:grpSpPr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0870BA68-8BCA-FE45-884E-DB24304E86CB}"/>
                </a:ext>
              </a:extLst>
            </p:cNvPr>
            <p:cNvCxnSpPr>
              <a:cxnSpLocks/>
            </p:cNvCxnSpPr>
            <p:nvPr/>
          </p:nvCxnSpPr>
          <p:spPr>
            <a:xfrm>
              <a:off x="5014434" y="6003565"/>
              <a:ext cx="6400800" cy="0"/>
            </a:xfrm>
            <a:prstGeom prst="straightConnector1">
              <a:avLst/>
            </a:prstGeom>
            <a:ln w="12700"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3A1CFEF-3441-5E45-A697-3C2AE18F072C}"/>
                </a:ext>
              </a:extLst>
            </p:cNvPr>
            <p:cNvSpPr txBox="1"/>
            <p:nvPr/>
          </p:nvSpPr>
          <p:spPr>
            <a:xfrm>
              <a:off x="4505046" y="6065429"/>
              <a:ext cx="89002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/>
                <a:t>Household Decisions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BE32B20-39C1-B743-8D5E-06F905E8D16E}"/>
                </a:ext>
              </a:extLst>
            </p:cNvPr>
            <p:cNvSpPr txBox="1"/>
            <p:nvPr/>
          </p:nvSpPr>
          <p:spPr>
            <a:xfrm>
              <a:off x="10854764" y="6046877"/>
              <a:ext cx="102849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/>
                <a:t>State &amp; Federal Decisions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7F43AD2-0B12-964E-A21F-0E4E2E050032}"/>
                </a:ext>
              </a:extLst>
            </p:cNvPr>
            <p:cNvSpPr txBox="1"/>
            <p:nvPr/>
          </p:nvSpPr>
          <p:spPr>
            <a:xfrm>
              <a:off x="9535554" y="5319383"/>
              <a:ext cx="79917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Retrofit public infrastructure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77CF011-AC3E-F84E-8BE6-5874A89B6CEC}"/>
                </a:ext>
              </a:extLst>
            </p:cNvPr>
            <p:cNvSpPr txBox="1"/>
            <p:nvPr/>
          </p:nvSpPr>
          <p:spPr>
            <a:xfrm>
              <a:off x="9546597" y="5652477"/>
              <a:ext cx="77709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Relocate public infrastructure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D8896BC-2ED7-074E-822E-F860C12FBE22}"/>
                </a:ext>
              </a:extLst>
            </p:cNvPr>
            <p:cNvSpPr txBox="1"/>
            <p:nvPr/>
          </p:nvSpPr>
          <p:spPr>
            <a:xfrm>
              <a:off x="8459435" y="5663092"/>
              <a:ext cx="8310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Establish building codes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9AA7C9A-B7D5-C04F-ABFF-A015CAF9944E}"/>
                </a:ext>
              </a:extLst>
            </p:cNvPr>
            <p:cNvSpPr txBox="1"/>
            <p:nvPr/>
          </p:nvSpPr>
          <p:spPr>
            <a:xfrm>
              <a:off x="7588276" y="5674132"/>
              <a:ext cx="8310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City zoning regulations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E0988B4-9985-D34D-B38F-8C54B6C1C6CF}"/>
                </a:ext>
              </a:extLst>
            </p:cNvPr>
            <p:cNvSpPr txBox="1"/>
            <p:nvPr/>
          </p:nvSpPr>
          <p:spPr>
            <a:xfrm>
              <a:off x="6806667" y="5668035"/>
              <a:ext cx="8310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Land use planning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0A470E8-8D37-2B42-93B6-8C823A24F2C4}"/>
                </a:ext>
              </a:extLst>
            </p:cNvPr>
            <p:cNvSpPr txBox="1"/>
            <p:nvPr/>
          </p:nvSpPr>
          <p:spPr>
            <a:xfrm>
              <a:off x="5776857" y="5344700"/>
              <a:ext cx="8900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Incentive individual behavior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A4A891CE-602D-4447-82D1-4C64BB01C999}"/>
                </a:ext>
              </a:extLst>
            </p:cNvPr>
            <p:cNvSpPr txBox="1"/>
            <p:nvPr/>
          </p:nvSpPr>
          <p:spPr>
            <a:xfrm>
              <a:off x="5806350" y="5668035"/>
              <a:ext cx="8310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Public education initiatives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B0836DD-4680-7240-A8E7-34D65F4DEA2B}"/>
                </a:ext>
              </a:extLst>
            </p:cNvPr>
            <p:cNvSpPr txBox="1"/>
            <p:nvPr/>
          </p:nvSpPr>
          <p:spPr>
            <a:xfrm>
              <a:off x="5014435" y="5708232"/>
              <a:ext cx="890029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No regulations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D870E3E6-2D1B-C247-B73B-0E665D241E1D}"/>
                </a:ext>
              </a:extLst>
            </p:cNvPr>
            <p:cNvSpPr txBox="1"/>
            <p:nvPr/>
          </p:nvSpPr>
          <p:spPr>
            <a:xfrm>
              <a:off x="10521938" y="5555371"/>
              <a:ext cx="777094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Property Buyouts/Land Acquisition</a:t>
              </a:r>
            </a:p>
          </p:txBody>
        </p:sp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id="{3EA00864-3C9E-A34C-BB53-CF8EEB202AF6}"/>
              </a:ext>
            </a:extLst>
          </p:cNvPr>
          <p:cNvSpPr/>
          <p:nvPr/>
        </p:nvSpPr>
        <p:spPr>
          <a:xfrm>
            <a:off x="1604308" y="880005"/>
            <a:ext cx="272083" cy="4049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143F830-34C3-8141-BB0E-908DBCB71557}"/>
                  </a:ext>
                </a:extLst>
              </p:cNvPr>
              <p:cNvSpPr txBox="1"/>
              <p:nvPr/>
            </p:nvSpPr>
            <p:spPr>
              <a:xfrm>
                <a:off x="494293" y="923595"/>
                <a:ext cx="2220030" cy="33246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143F830-34C3-8141-BB0E-908DBCB715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293" y="923595"/>
                <a:ext cx="2220030" cy="332463"/>
              </a:xfrm>
              <a:prstGeom prst="rect">
                <a:avLst/>
              </a:prstGeom>
              <a:blipFill>
                <a:blip r:embed="rId6"/>
                <a:stretch>
                  <a:fillRect l="-1705" r="-1705" b="-2592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730640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6094BEDB-8587-C049-A222-ABBE80343E1E}"/>
              </a:ext>
            </a:extLst>
          </p:cNvPr>
          <p:cNvGraphicFramePr>
            <a:graphicFrameLocks noGrp="1"/>
          </p:cNvGraphicFramePr>
          <p:nvPr/>
        </p:nvGraphicFramePr>
        <p:xfrm>
          <a:off x="4959434" y="1281750"/>
          <a:ext cx="6645855" cy="537667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56114">
                  <a:extLst>
                    <a:ext uri="{9D8B030D-6E8A-4147-A177-3AD203B41FA5}">
                      <a16:colId xmlns:a16="http://schemas.microsoft.com/office/drawing/2014/main" val="1805239154"/>
                    </a:ext>
                  </a:extLst>
                </a:gridCol>
                <a:gridCol w="1563329">
                  <a:extLst>
                    <a:ext uri="{9D8B030D-6E8A-4147-A177-3AD203B41FA5}">
                      <a16:colId xmlns:a16="http://schemas.microsoft.com/office/drawing/2014/main" val="1388131162"/>
                    </a:ext>
                  </a:extLst>
                </a:gridCol>
                <a:gridCol w="906603">
                  <a:extLst>
                    <a:ext uri="{9D8B030D-6E8A-4147-A177-3AD203B41FA5}">
                      <a16:colId xmlns:a16="http://schemas.microsoft.com/office/drawing/2014/main" val="2815340926"/>
                    </a:ext>
                  </a:extLst>
                </a:gridCol>
                <a:gridCol w="906603">
                  <a:extLst>
                    <a:ext uri="{9D8B030D-6E8A-4147-A177-3AD203B41FA5}">
                      <a16:colId xmlns:a16="http://schemas.microsoft.com/office/drawing/2014/main" val="2974329770"/>
                    </a:ext>
                  </a:extLst>
                </a:gridCol>
                <a:gridCol w="906603">
                  <a:extLst>
                    <a:ext uri="{9D8B030D-6E8A-4147-A177-3AD203B41FA5}">
                      <a16:colId xmlns:a16="http://schemas.microsoft.com/office/drawing/2014/main" val="158871973"/>
                    </a:ext>
                  </a:extLst>
                </a:gridCol>
                <a:gridCol w="906603">
                  <a:extLst>
                    <a:ext uri="{9D8B030D-6E8A-4147-A177-3AD203B41FA5}">
                      <a16:colId xmlns:a16="http://schemas.microsoft.com/office/drawing/2014/main" val="3606221810"/>
                    </a:ext>
                  </a:extLst>
                </a:gridCol>
              </a:tblGrid>
              <a:tr h="256032"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/>
                        <a:t>Testbed Use</a:t>
                      </a:r>
                    </a:p>
                  </a:txBody>
                  <a:tcPr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/>
                        <a:t>Zone</a:t>
                      </a:r>
                    </a:p>
                  </a:txBody>
                  <a:tcPr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1" dirty="0"/>
                        <a:t>U</a:t>
                      </a:r>
                    </a:p>
                  </a:txBody>
                  <a:tcPr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1" dirty="0"/>
                        <a:t>R</a:t>
                      </a:r>
                    </a:p>
                  </a:txBody>
                  <a:tcPr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1" dirty="0"/>
                        <a:t>C</a:t>
                      </a:r>
                    </a:p>
                  </a:txBody>
                  <a:tcPr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1" dirty="0"/>
                        <a:t>SR</a:t>
                      </a:r>
                    </a:p>
                  </a:txBody>
                  <a:tcPr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4494709"/>
                  </a:ext>
                </a:extLst>
              </a:tr>
              <a:tr h="256032">
                <a:tc rowSpan="7">
                  <a:txBody>
                    <a:bodyPr/>
                    <a:lstStyle/>
                    <a:p>
                      <a:pPr algn="l" rtl="0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Open Space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Agricultural Forest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7">
                  <a:txBody>
                    <a:bodyPr/>
                    <a:lstStyle/>
                    <a:p>
                      <a:pPr algn="ctr" rtl="0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7">
                  <a:txBody>
                    <a:bodyPr/>
                    <a:lstStyle/>
                    <a:p>
                      <a:pPr algn="ctr" rtl="0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7">
                  <a:txBody>
                    <a:bodyPr/>
                    <a:lstStyle/>
                    <a:p>
                      <a:pPr algn="ctr" rtl="0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7">
                  <a:txBody>
                    <a:bodyPr/>
                    <a:lstStyle/>
                    <a:p>
                      <a:pPr algn="ctr" rtl="0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96605199"/>
                  </a:ext>
                </a:extLst>
              </a:tr>
              <a:tr h="25603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Aquatic Conservation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l" rtl="0" fontAlgn="ctr"/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l" rtl="0" fontAlgn="ctr"/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l" rtl="0" fontAlgn="ctr"/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l" rtl="0" fontAlgn="ctr"/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616925309"/>
                  </a:ext>
                </a:extLst>
              </a:tr>
              <a:tr h="25603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Aquatic Natural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l" rtl="0" fontAlgn="ctr"/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l" rtl="0" fontAlgn="ctr"/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l" rtl="0" fontAlgn="ctr"/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l" rtl="0" fontAlgn="ctr"/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23331254"/>
                  </a:ext>
                </a:extLst>
              </a:tr>
              <a:tr h="25603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Exclusive Farm Use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l" rtl="0" fontAlgn="ctr"/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l" rtl="0" fontAlgn="ctr"/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l" rtl="0" fontAlgn="ctr"/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l" rtl="0" fontAlgn="ctr"/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763353060"/>
                  </a:ext>
                </a:extLst>
              </a:tr>
              <a:tr h="25603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Freshwater Wetlands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l" rtl="0" fontAlgn="ctr"/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l" rtl="0" fontAlgn="ctr"/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l" rtl="0" fontAlgn="ctr"/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l" rtl="0" fontAlgn="ctr"/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09550255"/>
                  </a:ext>
                </a:extLst>
              </a:tr>
              <a:tr h="25603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Lake and Wetlands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l" rtl="0" fontAlgn="ctr"/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l" rtl="0" fontAlgn="ctr"/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l" rtl="0" fontAlgn="ctr"/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l" rtl="0" fontAlgn="ctr"/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79380427"/>
                  </a:ext>
                </a:extLst>
              </a:tr>
              <a:tr h="25603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Open Space / Parks</a:t>
                      </a:r>
                    </a:p>
                  </a:txBody>
                  <a:tcPr marL="9525" marR="9525" marT="9525" marB="0" anchor="ctr"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l" rtl="0" fontAlgn="ctr"/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l" rtl="0" fontAlgn="ctr"/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l" rtl="0" fontAlgn="ctr"/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l" rtl="0" fontAlgn="ctr"/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68355099"/>
                  </a:ext>
                </a:extLst>
              </a:tr>
              <a:tr h="256032">
                <a:tc rowSpan="2">
                  <a:txBody>
                    <a:bodyPr/>
                    <a:lstStyle/>
                    <a:p>
                      <a:pPr algn="l" rtl="0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Commercial-Residential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Neighborhood Commercial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2255911"/>
                  </a:ext>
                </a:extLst>
              </a:tr>
              <a:tr h="25603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Residential - Commercial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l" rtl="0" fontAlgn="ctr"/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l" rtl="0" fontAlgn="ctr"/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l" rtl="0" fontAlgn="ctr"/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l" rtl="0" fontAlgn="ctr"/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66767619"/>
                  </a:ext>
                </a:extLst>
              </a:tr>
              <a:tr h="256032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Commercial-Resort</a:t>
                      </a:r>
                    </a:p>
                  </a:txBody>
                  <a:tcPr marL="9525" marR="9525" marT="9525" marB="0"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Resort Commercial</a:t>
                      </a:r>
                    </a:p>
                  </a:txBody>
                  <a:tcPr marL="9525" marR="9525" marT="9525" marB="0"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6924488"/>
                  </a:ext>
                </a:extLst>
              </a:tr>
              <a:tr h="256032">
                <a:tc rowSpan="2">
                  <a:txBody>
                    <a:bodyPr/>
                    <a:lstStyle/>
                    <a:p>
                      <a:pPr algn="l" rtl="0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Commercial</a:t>
                      </a:r>
                    </a:p>
                  </a:txBody>
                  <a:tcPr marL="9525" marR="9525" marT="9525" marB="0" anchor="ctr"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Central Commercial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56145527"/>
                  </a:ext>
                </a:extLst>
              </a:tr>
              <a:tr h="25603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General Commercial</a:t>
                      </a:r>
                    </a:p>
                  </a:txBody>
                  <a:tcPr marL="9525" marR="9525" marT="9525" marB="0" anchor="ctr"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l" rtl="0" fontAlgn="ctr"/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l" rtl="0" fontAlgn="ctr"/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l" rtl="0" fontAlgn="ctr"/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l" rtl="0" fontAlgn="ctr"/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2980973"/>
                  </a:ext>
                </a:extLst>
              </a:tr>
              <a:tr h="256032">
                <a:tc rowSpan="5">
                  <a:txBody>
                    <a:bodyPr/>
                    <a:lstStyle/>
                    <a:p>
                      <a:pPr algn="l" rtl="0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Residential</a:t>
                      </a:r>
                    </a:p>
                  </a:txBody>
                  <a:tcPr marL="9525" marR="9525" marT="9525" marB="0"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Low Density Residential</a:t>
                      </a:r>
                    </a:p>
                  </a:txBody>
                  <a:tcPr marL="9525" marR="9525" marT="9525" marB="0"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5">
                  <a:txBody>
                    <a:bodyPr/>
                    <a:lstStyle/>
                    <a:p>
                      <a:pPr algn="ctr" rtl="0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5">
                  <a:txBody>
                    <a:bodyPr/>
                    <a:lstStyle/>
                    <a:p>
                      <a:pPr algn="ctr" rtl="0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5">
                  <a:txBody>
                    <a:bodyPr/>
                    <a:lstStyle/>
                    <a:p>
                      <a:pPr algn="ctr" rtl="0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5">
                  <a:txBody>
                    <a:bodyPr/>
                    <a:lstStyle/>
                    <a:p>
                      <a:pPr algn="ctr" rtl="0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5808272"/>
                  </a:ext>
                </a:extLst>
              </a:tr>
              <a:tr h="25603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Residential Agriculture</a:t>
                      </a:r>
                    </a:p>
                  </a:txBody>
                  <a:tcPr marL="9525" marR="9525" marT="9525" marB="0" anchor="ctr"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l" rtl="0" fontAlgn="ctr"/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l" rtl="0" fontAlgn="ctr"/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l" rtl="0" fontAlgn="ctr"/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l" rtl="0" fontAlgn="ctr"/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0630372"/>
                  </a:ext>
                </a:extLst>
              </a:tr>
              <a:tr h="256032">
                <a:tc vMerge="1">
                  <a:txBody>
                    <a:bodyPr/>
                    <a:lstStyle/>
                    <a:p>
                      <a:pPr algn="l" rtl="0" fontAlgn="ctr"/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Medium Density Residential</a:t>
                      </a:r>
                    </a:p>
                  </a:txBody>
                  <a:tcPr marL="9525" marR="9525" marT="9525" marB="0" anchor="ctr"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pPr algn="l" rtl="0" fontAlgn="ctr"/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pPr algn="l" rtl="0" fontAlgn="ctr"/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pPr algn="l" rtl="0" fontAlgn="ctr"/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pPr algn="l" rtl="0" fontAlgn="ctr"/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714891277"/>
                  </a:ext>
                </a:extLst>
              </a:tr>
              <a:tr h="25603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Residential Suburban</a:t>
                      </a:r>
                    </a:p>
                  </a:txBody>
                  <a:tcPr marL="9525" marR="9525" marT="9525" marB="0" anchor="ctr"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l" rtl="0" fontAlgn="ctr"/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l" rtl="0" fontAlgn="ctr"/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l" rtl="0" fontAlgn="ctr"/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l" rtl="0" fontAlgn="ctr"/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75727987"/>
                  </a:ext>
                </a:extLst>
              </a:tr>
              <a:tr h="256032">
                <a:tc vMerge="1">
                  <a:txBody>
                    <a:bodyPr/>
                    <a:lstStyle/>
                    <a:p>
                      <a:pPr algn="l" rtl="0" fontAlgn="ctr"/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High Density Residential</a:t>
                      </a:r>
                    </a:p>
                  </a:txBody>
                  <a:tcPr marL="9525" marR="9525" marT="9525" marB="0" anchor="ctr"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l" rtl="0" fontAlgn="ctr"/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l" rtl="0" fontAlgn="ctr"/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l" rtl="0" fontAlgn="ctr"/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l" rtl="0" fontAlgn="ctr"/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88389007"/>
                  </a:ext>
                </a:extLst>
              </a:tr>
              <a:tr h="256032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Residential-Resort</a:t>
                      </a:r>
                    </a:p>
                  </a:txBody>
                  <a:tcPr marL="9525" marR="9525" marT="9525" marB="0"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Resort-Residential</a:t>
                      </a:r>
                    </a:p>
                  </a:txBody>
                  <a:tcPr marL="9525" marR="9525" marT="9525" marB="0"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</a:t>
                      </a:r>
                    </a:p>
                  </a:txBody>
                  <a:tcPr marL="9525" marR="9525" marT="9525" marB="0"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8175930"/>
                  </a:ext>
                </a:extLst>
              </a:tr>
              <a:tr h="256032">
                <a:tc rowSpan="2">
                  <a:txBody>
                    <a:bodyPr/>
                    <a:lstStyle/>
                    <a:p>
                      <a:pPr algn="l" rtl="0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in use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Airport Development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42541042"/>
                  </a:ext>
                </a:extLst>
              </a:tr>
              <a:tr h="25603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Industrial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l" rtl="0" fontAlgn="ctr"/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l" rtl="0" fontAlgn="ctr"/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l" rtl="0" fontAlgn="ctr"/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l" rtl="0" fontAlgn="ctr"/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83664401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11BD4E8A-1471-8943-9B62-EDE78DEDC9A8}"/>
              </a:ext>
            </a:extLst>
          </p:cNvPr>
          <p:cNvSpPr txBox="1"/>
          <p:nvPr/>
        </p:nvSpPr>
        <p:spPr>
          <a:xfrm>
            <a:off x="255438" y="231521"/>
            <a:ext cx="47039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300"/>
              </a:spcAft>
            </a:pPr>
            <a:r>
              <a:rPr lang="en-US" sz="2400" b="1" dirty="0"/>
              <a:t>Planning Tools</a:t>
            </a:r>
            <a:endParaRPr lang="en-US" sz="12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72009F7-C46C-AD44-9713-91A91DBA2108}"/>
              </a:ext>
            </a:extLst>
          </p:cNvPr>
          <p:cNvSpPr/>
          <p:nvPr/>
        </p:nvSpPr>
        <p:spPr>
          <a:xfrm>
            <a:off x="7992525" y="429010"/>
            <a:ext cx="596377" cy="308932"/>
          </a:xfrm>
          <a:prstGeom prst="rec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DAD1B45-7FC8-6D42-BF5B-CB09E78718B4}"/>
              </a:ext>
            </a:extLst>
          </p:cNvPr>
          <p:cNvGrpSpPr/>
          <p:nvPr/>
        </p:nvGrpSpPr>
        <p:grpSpPr>
          <a:xfrm>
            <a:off x="4811302" y="73731"/>
            <a:ext cx="7378208" cy="1146156"/>
            <a:chOff x="4505046" y="5319383"/>
            <a:chExt cx="7378208" cy="1146156"/>
          </a:xfrm>
        </p:grpSpPr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8DCE0862-59B3-AD45-BCC6-0578AC216981}"/>
                </a:ext>
              </a:extLst>
            </p:cNvPr>
            <p:cNvCxnSpPr>
              <a:cxnSpLocks/>
            </p:cNvCxnSpPr>
            <p:nvPr/>
          </p:nvCxnSpPr>
          <p:spPr>
            <a:xfrm>
              <a:off x="5014434" y="6003565"/>
              <a:ext cx="6400800" cy="0"/>
            </a:xfrm>
            <a:prstGeom prst="straightConnector1">
              <a:avLst/>
            </a:prstGeom>
            <a:ln w="12700"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2FABA81-E35B-B44C-9ACF-EF48FF13A106}"/>
                </a:ext>
              </a:extLst>
            </p:cNvPr>
            <p:cNvSpPr txBox="1"/>
            <p:nvPr/>
          </p:nvSpPr>
          <p:spPr>
            <a:xfrm>
              <a:off x="4505046" y="6065429"/>
              <a:ext cx="89002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/>
                <a:t>Household Decisions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CF553F1-9752-594B-BB3A-3B287FC1F5D9}"/>
                </a:ext>
              </a:extLst>
            </p:cNvPr>
            <p:cNvSpPr txBox="1"/>
            <p:nvPr/>
          </p:nvSpPr>
          <p:spPr>
            <a:xfrm>
              <a:off x="10854764" y="6046877"/>
              <a:ext cx="102849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/>
                <a:t>State &amp; Federal Decisions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91F0426-5402-1A46-A98C-6C1CFD24D2C2}"/>
                </a:ext>
              </a:extLst>
            </p:cNvPr>
            <p:cNvSpPr txBox="1"/>
            <p:nvPr/>
          </p:nvSpPr>
          <p:spPr>
            <a:xfrm>
              <a:off x="9535554" y="5319383"/>
              <a:ext cx="79917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Retrofit public infrastructure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4CC8090-C6D2-404C-A7CE-0C197B3D9F8A}"/>
                </a:ext>
              </a:extLst>
            </p:cNvPr>
            <p:cNvSpPr txBox="1"/>
            <p:nvPr/>
          </p:nvSpPr>
          <p:spPr>
            <a:xfrm>
              <a:off x="9546597" y="5652477"/>
              <a:ext cx="77709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Relocate public infrastructure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FD0515F-1013-2942-A189-75BF90B30B0E}"/>
                </a:ext>
              </a:extLst>
            </p:cNvPr>
            <p:cNvSpPr txBox="1"/>
            <p:nvPr/>
          </p:nvSpPr>
          <p:spPr>
            <a:xfrm>
              <a:off x="8459435" y="5663092"/>
              <a:ext cx="8310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Establish building codes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A04318E-95FF-E34A-B217-D201C16DB545}"/>
                </a:ext>
              </a:extLst>
            </p:cNvPr>
            <p:cNvSpPr txBox="1"/>
            <p:nvPr/>
          </p:nvSpPr>
          <p:spPr>
            <a:xfrm>
              <a:off x="7588276" y="5674132"/>
              <a:ext cx="8310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City zoning regulations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E49ECEE-5355-474D-AF90-6C4EBCB8A6E2}"/>
                </a:ext>
              </a:extLst>
            </p:cNvPr>
            <p:cNvSpPr txBox="1"/>
            <p:nvPr/>
          </p:nvSpPr>
          <p:spPr>
            <a:xfrm>
              <a:off x="6806667" y="5668035"/>
              <a:ext cx="8310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Land use planning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5010A2E-E27F-0B4A-A3DA-9DC288D26ADB}"/>
                </a:ext>
              </a:extLst>
            </p:cNvPr>
            <p:cNvSpPr txBox="1"/>
            <p:nvPr/>
          </p:nvSpPr>
          <p:spPr>
            <a:xfrm>
              <a:off x="5776857" y="5344700"/>
              <a:ext cx="8900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Incentive individual behavior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7624DAF-85EC-7E4B-A7BF-9BA24F717993}"/>
                </a:ext>
              </a:extLst>
            </p:cNvPr>
            <p:cNvSpPr txBox="1"/>
            <p:nvPr/>
          </p:nvSpPr>
          <p:spPr>
            <a:xfrm>
              <a:off x="5806350" y="5668035"/>
              <a:ext cx="8310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Public education initiatives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86C9B1C-791C-FB4F-8E06-E5C72FEFDB2C}"/>
                </a:ext>
              </a:extLst>
            </p:cNvPr>
            <p:cNvSpPr txBox="1"/>
            <p:nvPr/>
          </p:nvSpPr>
          <p:spPr>
            <a:xfrm>
              <a:off x="5014435" y="5708232"/>
              <a:ext cx="890029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No regulations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B13A6D3-1109-B140-9B94-7BB48B5F97A6}"/>
                </a:ext>
              </a:extLst>
            </p:cNvPr>
            <p:cNvSpPr txBox="1"/>
            <p:nvPr/>
          </p:nvSpPr>
          <p:spPr>
            <a:xfrm>
              <a:off x="10521938" y="5555371"/>
              <a:ext cx="777094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Property Buyouts/Land Acquisition</a:t>
              </a: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E7CD53C0-6E59-9345-B28E-4F57E44135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4963"/>
          <a:stretch/>
        </p:blipFill>
        <p:spPr>
          <a:xfrm>
            <a:off x="80106" y="645022"/>
            <a:ext cx="4526618" cy="5575300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DA277FFC-BEEB-A242-B7FF-71D435303C21}"/>
              </a:ext>
            </a:extLst>
          </p:cNvPr>
          <p:cNvSpPr/>
          <p:nvPr/>
        </p:nvSpPr>
        <p:spPr>
          <a:xfrm>
            <a:off x="6051" y="6545441"/>
            <a:ext cx="95430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Zoning Term</a:t>
            </a:r>
            <a:endParaRPr lang="en-US" dirty="0"/>
          </a:p>
        </p:txBody>
      </p:sp>
      <p:cxnSp>
        <p:nvCxnSpPr>
          <p:cNvPr id="36" name="Elbow Connector 35">
            <a:extLst>
              <a:ext uri="{FF2B5EF4-FFF2-40B4-BE49-F238E27FC236}">
                <a16:creationId xmlns:a16="http://schemas.microsoft.com/office/drawing/2014/main" id="{86DBFDE3-B860-7F49-AC2E-552E94D6571A}"/>
              </a:ext>
            </a:extLst>
          </p:cNvPr>
          <p:cNvCxnSpPr>
            <a:cxnSpLocks/>
            <a:stCxn id="35" idx="3"/>
            <a:endCxn id="37" idx="2"/>
          </p:cNvCxnSpPr>
          <p:nvPr/>
        </p:nvCxnSpPr>
        <p:spPr>
          <a:xfrm flipV="1">
            <a:off x="960351" y="6534209"/>
            <a:ext cx="1246057" cy="149732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909D829E-DFD7-D049-9A60-CE31EE26FA50}"/>
              </a:ext>
            </a:extLst>
          </p:cNvPr>
          <p:cNvSpPr/>
          <p:nvPr/>
        </p:nvSpPr>
        <p:spPr>
          <a:xfrm>
            <a:off x="2070366" y="6129254"/>
            <a:ext cx="272083" cy="4049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A7D84F8-75D6-8C45-A80D-71D32B8EC14B}"/>
                  </a:ext>
                </a:extLst>
              </p:cNvPr>
              <p:cNvSpPr txBox="1"/>
              <p:nvPr/>
            </p:nvSpPr>
            <p:spPr>
              <a:xfrm>
                <a:off x="960351" y="6172844"/>
                <a:ext cx="2220030" cy="33246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A7D84F8-75D6-8C45-A80D-71D32B8EC1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351" y="6172844"/>
                <a:ext cx="2220030" cy="332463"/>
              </a:xfrm>
              <a:prstGeom prst="rect">
                <a:avLst/>
              </a:prstGeom>
              <a:blipFill>
                <a:blip r:embed="rId4"/>
                <a:stretch>
                  <a:fillRect l="-1705" r="-1136" b="-2222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Rectangle 38">
            <a:extLst>
              <a:ext uri="{FF2B5EF4-FFF2-40B4-BE49-F238E27FC236}">
                <a16:creationId xmlns:a16="http://schemas.microsoft.com/office/drawing/2014/main" id="{E99876F0-6BF2-9A4F-A86A-EEDD01AFEE49}"/>
              </a:ext>
            </a:extLst>
          </p:cNvPr>
          <p:cNvSpPr/>
          <p:nvPr/>
        </p:nvSpPr>
        <p:spPr>
          <a:xfrm>
            <a:off x="2944324" y="4096018"/>
            <a:ext cx="1652932" cy="1615827"/>
          </a:xfrm>
          <a:prstGeom prst="rect">
            <a:avLst/>
          </a:prstGeom>
          <a:solidFill>
            <a:schemeClr val="bg1"/>
          </a:solidFill>
          <a:ln w="6350">
            <a:solidFill>
              <a:schemeClr val="tx2"/>
            </a:solidFill>
          </a:ln>
        </p:spPr>
        <p:txBody>
          <a:bodyPr wrap="square">
            <a:spAutoFit/>
          </a:bodyPr>
          <a:lstStyle/>
          <a:p>
            <a:pPr fontAlgn="ctr"/>
            <a:r>
              <a:rPr lang="en-US" sz="1100" u="sng" dirty="0">
                <a:solidFill>
                  <a:srgbClr val="000000"/>
                </a:solidFill>
              </a:rPr>
              <a:t>Residential-Resort</a:t>
            </a:r>
            <a:r>
              <a:rPr lang="en-US" sz="1100" dirty="0">
                <a:solidFill>
                  <a:srgbClr val="000000"/>
                </a:solidFill>
              </a:rPr>
              <a:t>: Provide space for orderly expansion of tourist accommodations and related business such as restaurants and gift shops. Currently single-family units, but are in a state of transition</a:t>
            </a:r>
          </a:p>
        </p:txBody>
      </p:sp>
      <p:cxnSp>
        <p:nvCxnSpPr>
          <p:cNvPr id="40" name="Elbow Connector 39">
            <a:extLst>
              <a:ext uri="{FF2B5EF4-FFF2-40B4-BE49-F238E27FC236}">
                <a16:creationId xmlns:a16="http://schemas.microsoft.com/office/drawing/2014/main" id="{6AC97384-366B-2C40-A675-302BCC618B4A}"/>
              </a:ext>
            </a:extLst>
          </p:cNvPr>
          <p:cNvCxnSpPr>
            <a:cxnSpLocks/>
            <a:endCxn id="39" idx="2"/>
          </p:cNvCxnSpPr>
          <p:nvPr/>
        </p:nvCxnSpPr>
        <p:spPr>
          <a:xfrm rot="10800000">
            <a:off x="3770790" y="5711845"/>
            <a:ext cx="1179176" cy="326378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B97B86EE-CF03-624E-AD0B-2D69C1A379E4}"/>
              </a:ext>
            </a:extLst>
          </p:cNvPr>
          <p:cNvSpPr/>
          <p:nvPr/>
        </p:nvSpPr>
        <p:spPr>
          <a:xfrm>
            <a:off x="9171327" y="5864322"/>
            <a:ext cx="328547" cy="31346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9631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6D1A898C-0681-4842-BB96-63F3D0E39C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5158" y="1377143"/>
            <a:ext cx="3599630" cy="5113322"/>
          </a:xfrm>
          <a:prstGeom prst="rect">
            <a:avLst/>
          </a:prstGeom>
          <a:ln w="6350">
            <a:solidFill>
              <a:schemeClr val="tx2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4F77216-6FFB-E641-A505-3BF1BAEEEC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7076" y="1402070"/>
            <a:ext cx="5966424" cy="501076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E6DC954-BD4A-124D-88DE-F26A96A96A63}"/>
                  </a:ext>
                </a:extLst>
              </p:cNvPr>
              <p:cNvSpPr txBox="1"/>
              <p:nvPr/>
            </p:nvSpPr>
            <p:spPr>
              <a:xfrm>
                <a:off x="85238" y="3442539"/>
                <a:ext cx="4031552" cy="43005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=1+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1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11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1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11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𝑛𝑔h𝑏𝑟𝑠</m:t>
                          </m:r>
                        </m:sub>
                        <m:sup/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sz="11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1100" i="1">
                              <a:latin typeface="Cambria Math" panose="02040503050406030204" pitchFamily="18" charset="0"/>
                            </a:rPr>
                            <m:t>𝑚</m:t>
                          </m:r>
                          <m:d>
                            <m:dPr>
                              <m:ctrlPr>
                                <a:rPr lang="en-US" sz="11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1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a:rPr lang="en-US" sz="11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sub>
                              </m:sSub>
                              <m:r>
                                <a:rPr lang="en-US" sz="11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sz="11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a:rPr lang="en-US" sz="11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sz="11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1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11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sz="11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11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  <m:r>
                                    <a:rPr lang="en-US" sz="11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11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E6DC954-BD4A-124D-88DE-F26A96A96A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38" y="3442539"/>
                <a:ext cx="4031552" cy="430054"/>
              </a:xfrm>
              <a:prstGeom prst="rect">
                <a:avLst/>
              </a:prstGeom>
              <a:blipFill>
                <a:blip r:embed="rId5"/>
                <a:stretch>
                  <a:fillRect l="-1258" t="-144118" b="-1941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5CAF38FE-3D07-644E-91A9-3F0DDA93BA84}"/>
              </a:ext>
            </a:extLst>
          </p:cNvPr>
          <p:cNvGrpSpPr/>
          <p:nvPr/>
        </p:nvGrpSpPr>
        <p:grpSpPr>
          <a:xfrm>
            <a:off x="108762" y="4548089"/>
            <a:ext cx="2544214" cy="1637849"/>
            <a:chOff x="7054024" y="594560"/>
            <a:chExt cx="2544214" cy="163784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Oval 12">
                  <a:extLst>
                    <a:ext uri="{FF2B5EF4-FFF2-40B4-BE49-F238E27FC236}">
                      <a16:creationId xmlns:a16="http://schemas.microsoft.com/office/drawing/2014/main" id="{BABF5E23-5C13-8941-9988-92E08FF59A1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8538010" y="594560"/>
                  <a:ext cx="365760" cy="365760"/>
                </a:xfrm>
                <a:prstGeom prst="ellipse">
                  <a:avLst/>
                </a:prstGeom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" name="Oval 12">
                  <a:extLst>
                    <a:ext uri="{FF2B5EF4-FFF2-40B4-BE49-F238E27FC236}">
                      <a16:creationId xmlns:a16="http://schemas.microsoft.com/office/drawing/2014/main" id="{BABF5E23-5C13-8941-9988-92E08FF59A1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38010" y="594560"/>
                  <a:ext cx="365760" cy="365760"/>
                </a:xfrm>
                <a:prstGeom prst="ellipse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B04F09A-A2A5-3C4A-86B8-AC7CE639DA7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275048" y="1616363"/>
              <a:ext cx="365760" cy="36576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i="1" dirty="0"/>
                <a:t>n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8D916410-B53D-AE4B-82D6-2EEDE5E0460C}"/>
                </a:ext>
              </a:extLst>
            </p:cNvPr>
            <p:cNvCxnSpPr>
              <a:cxnSpLocks/>
              <a:stCxn id="14" idx="6"/>
              <a:endCxn id="13" idx="2"/>
            </p:cNvCxnSpPr>
            <p:nvPr/>
          </p:nvCxnSpPr>
          <p:spPr>
            <a:xfrm flipV="1">
              <a:off x="7640808" y="777440"/>
              <a:ext cx="897202" cy="1021803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69B0B5B8-3411-B74E-95AF-F2306977F352}"/>
                    </a:ext>
                  </a:extLst>
                </p:cNvPr>
                <p:cNvSpPr/>
                <p:nvPr/>
              </p:nvSpPr>
              <p:spPr>
                <a:xfrm>
                  <a:off x="7121311" y="828090"/>
                  <a:ext cx="1568508" cy="42255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05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0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a14:m>
                  <a:r>
                    <a:rPr lang="en-US" sz="1050" dirty="0"/>
                    <a:t>- distance b/w parcels </a:t>
                  </a:r>
                  <a14:m>
                    <m:oMath xmlns:m="http://schemas.openxmlformats.org/officeDocument/2006/math">
                      <m:r>
                        <a:rPr lang="en-US" sz="105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a14:m>
                  <a:r>
                    <a:rPr lang="en-US" sz="1050" dirty="0"/>
                    <a:t> and </a:t>
                  </a:r>
                  <a:r>
                    <a:rPr lang="en-US" sz="1050" i="1" dirty="0"/>
                    <a:t>n</a:t>
                  </a:r>
                </a:p>
              </p:txBody>
            </p:sp>
          </mc:Choice>
          <mc:Fallback xmlns="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69B0B5B8-3411-B74E-95AF-F2306977F35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21311" y="828090"/>
                  <a:ext cx="1568508" cy="422552"/>
                </a:xfrm>
                <a:prstGeom prst="rect">
                  <a:avLst/>
                </a:prstGeom>
                <a:blipFill>
                  <a:blip r:embed="rId7"/>
                  <a:stretch>
                    <a:fillRect b="-882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CCA06490-8A4E-7F4E-B4BE-8655185381EA}"/>
                    </a:ext>
                  </a:extLst>
                </p:cNvPr>
                <p:cNvSpPr/>
                <p:nvPr/>
              </p:nvSpPr>
              <p:spPr>
                <a:xfrm>
                  <a:off x="7054024" y="2001577"/>
                  <a:ext cx="1295932" cy="2308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9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900">
                              <a:latin typeface="Cambria Math" panose="02040503050406030204" pitchFamily="18" charset="0"/>
                            </a:rPr>
                            <m:t>i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900"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  <m:r>
                        <a:rPr lang="en-US" sz="9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en-US" sz="900" b="0" dirty="0"/>
                    <a:t>- State of neighbor, </a:t>
                  </a:r>
                  <a14:m>
                    <m:oMath xmlns:m="http://schemas.openxmlformats.org/officeDocument/2006/math"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a14:m>
                  <a:endParaRPr lang="en-US" sz="900" dirty="0"/>
                </a:p>
              </p:txBody>
            </p:sp>
          </mc:Choice>
          <mc:Fallback xmlns=""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CCA06490-8A4E-7F4E-B4BE-8655185381E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54024" y="2001577"/>
                  <a:ext cx="1295932" cy="230832"/>
                </a:xfrm>
                <a:prstGeom prst="rect">
                  <a:avLst/>
                </a:prstGeom>
                <a:blipFill>
                  <a:blip r:embed="rId8"/>
                  <a:stretch>
                    <a:fillRect b="-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262FABDB-B0C0-F84B-8601-9A1BA6BADC1C}"/>
                    </a:ext>
                  </a:extLst>
                </p:cNvPr>
                <p:cNvSpPr/>
                <p:nvPr/>
              </p:nvSpPr>
              <p:spPr>
                <a:xfrm>
                  <a:off x="8437510" y="923950"/>
                  <a:ext cx="1160728" cy="2308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9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900">
                              <a:latin typeface="Cambria Math" panose="02040503050406030204" pitchFamily="18" charset="0"/>
                            </a:rPr>
                            <m:t>i</m:t>
                          </m:r>
                        </m:e>
                        <m:sub>
                          <m:r>
                            <a:rPr lang="en-US" sz="9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  <m:r>
                        <a:rPr lang="en-US" sz="9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en-US" sz="900" b="0" dirty="0"/>
                    <a:t>- State of parcel </a:t>
                  </a:r>
                  <a14:m>
                    <m:oMath xmlns:m="http://schemas.openxmlformats.org/officeDocument/2006/math">
                      <m:r>
                        <a:rPr lang="en-US" sz="9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a14:m>
                  <a:endParaRPr lang="en-US" sz="900" i="1" dirty="0"/>
                </a:p>
              </p:txBody>
            </p:sp>
          </mc:Choice>
          <mc:Fallback xmlns=""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262FABDB-B0C0-F84B-8601-9A1BA6BADC1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37510" y="923950"/>
                  <a:ext cx="1160728" cy="230832"/>
                </a:xfrm>
                <a:prstGeom prst="rect">
                  <a:avLst/>
                </a:prstGeom>
                <a:blipFill>
                  <a:blip r:embed="rId9"/>
                  <a:stretch>
                    <a:fillRect b="-526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1A60CD3C-55DF-5E40-BE49-91A751A20E2C}"/>
              </a:ext>
            </a:extLst>
          </p:cNvPr>
          <p:cNvSpPr txBox="1"/>
          <p:nvPr/>
        </p:nvSpPr>
        <p:spPr>
          <a:xfrm>
            <a:off x="255438" y="231521"/>
            <a:ext cx="47039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300"/>
              </a:spcAft>
            </a:pPr>
            <a:r>
              <a:rPr lang="en-US" sz="2400" b="1" dirty="0"/>
              <a:t>Planning Tools</a:t>
            </a:r>
            <a:endParaRPr lang="en-US" sz="1200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EA0277C-3A0A-0843-8B59-317625241DDB}"/>
              </a:ext>
            </a:extLst>
          </p:cNvPr>
          <p:cNvSpPr/>
          <p:nvPr/>
        </p:nvSpPr>
        <p:spPr>
          <a:xfrm>
            <a:off x="5425334" y="394668"/>
            <a:ext cx="669599" cy="308932"/>
          </a:xfrm>
          <a:prstGeom prst="rec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6BE3EDC-0838-AC4A-911B-2DA4FB436E7F}"/>
              </a:ext>
            </a:extLst>
          </p:cNvPr>
          <p:cNvSpPr/>
          <p:nvPr/>
        </p:nvSpPr>
        <p:spPr>
          <a:xfrm>
            <a:off x="1413634" y="2885076"/>
            <a:ext cx="257855" cy="5438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00746B0-0BC2-0148-9283-AC9F4DA7F6C7}"/>
                  </a:ext>
                </a:extLst>
              </p:cNvPr>
              <p:cNvSpPr txBox="1"/>
              <p:nvPr/>
            </p:nvSpPr>
            <p:spPr>
              <a:xfrm>
                <a:off x="-13824" y="689959"/>
                <a:ext cx="4405368" cy="19617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sz="1100" dirty="0"/>
                  <a:t>No Regulations = Neighborhood effects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sz="1100" dirty="0"/>
                  <a:t>Transition potential from one state to the next is defined by neighboring parcels</a:t>
                </a:r>
              </a:p>
              <a:p>
                <a:pPr marL="182880" indent="-182880">
                  <a:buFont typeface="Arial" panose="020B0604020202020204" pitchFamily="34" charset="0"/>
                  <a:buChar char="•"/>
                </a:pPr>
                <a:r>
                  <a:rPr lang="en-US" sz="1100" dirty="0"/>
                  <a:t>White and </a:t>
                </a:r>
                <a:r>
                  <a:rPr lang="en-US" sz="1100" dirty="0" err="1"/>
                  <a:t>Engelen</a:t>
                </a:r>
                <a:r>
                  <a:rPr lang="en-US" sz="1100" dirty="0"/>
                  <a:t> (1993) provide these values in tabular form</a:t>
                </a:r>
              </a:p>
              <a:p>
                <a:pPr marL="182880" indent="-182880">
                  <a:buFont typeface="Arial" panose="020B0604020202020204" pitchFamily="34" charset="0"/>
                  <a:buChar char="•"/>
                </a:pPr>
                <a:r>
                  <a:rPr lang="en-US" sz="1100" dirty="0"/>
                  <a:t>Attempted to recreate same values for continuous space using Gaussian function</a:t>
                </a:r>
              </a:p>
              <a:p>
                <a:pPr marL="182880" indent="-182880">
                  <a:buFont typeface="Arial" panose="020B0604020202020204" pitchFamily="34" charset="0"/>
                  <a:buChar char="•"/>
                </a:pPr>
                <a:r>
                  <a:rPr lang="en-US" sz="1100" dirty="0"/>
                  <a:t>For parcel </a:t>
                </a:r>
                <a14:m>
                  <m:oMath xmlns:m="http://schemas.openxmlformats.org/officeDocument/2006/math">
                    <m:r>
                      <a:rPr lang="en-US" sz="11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1100" dirty="0"/>
                  <a:t>, considers:</a:t>
                </a:r>
              </a:p>
              <a:p>
                <a:pPr marL="640080" lvl="1" indent="-182880">
                  <a:buFont typeface="Arial" panose="020B0604020202020204" pitchFamily="34" charset="0"/>
                  <a:buChar char="•"/>
                </a:pPr>
                <a:r>
                  <a:rPr lang="en-US" sz="11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sub>
                    </m:sSub>
                  </m:oMath>
                </a14:m>
                <a:r>
                  <a:rPr lang="en-US" sz="1100" dirty="0"/>
                  <a:t>- Current land use of parcel </a:t>
                </a:r>
                <a14:m>
                  <m:oMath xmlns:m="http://schemas.openxmlformats.org/officeDocument/2006/math">
                    <m:r>
                      <a:rPr lang="en-US" sz="11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endParaRPr lang="en-US" sz="1100" dirty="0"/>
              </a:p>
              <a:p>
                <a:pPr marL="640080" lvl="1" indent="-182880">
                  <a:buFont typeface="Arial" panose="020B0604020202020204" pitchFamily="34" charset="0"/>
                  <a:buChar char="•"/>
                </a:pPr>
                <a:r>
                  <a:rPr lang="en-US" sz="11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100" dirty="0"/>
                  <a:t>- Current land use of neighbor </a:t>
                </a:r>
                <a14:m>
                  <m:oMath xmlns:m="http://schemas.openxmlformats.org/officeDocument/2006/math">
                    <m:r>
                      <a:rPr lang="en-US" sz="11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1100" dirty="0"/>
              </a:p>
              <a:p>
                <a:pPr marL="640080" lvl="1" indent="-182880">
                  <a:buFont typeface="Arial" panose="020B0604020202020204" pitchFamily="34" charset="0"/>
                  <a:buChar char="•"/>
                </a:pPr>
                <a:r>
                  <a:rPr lang="en-US" sz="1100" dirty="0"/>
                  <a:t> </a:t>
                </a:r>
                <a14:m>
                  <m:oMath xmlns:m="http://schemas.openxmlformats.org/officeDocument/2006/math">
                    <m:r>
                      <a:rPr lang="en-US" sz="11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sz="1100" dirty="0"/>
                  <a:t>- Potential to-state land use</a:t>
                </a:r>
              </a:p>
              <a:p>
                <a:pPr marL="640080" lvl="1" indent="-18288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1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1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1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sz="11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1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100" dirty="0"/>
                  <a:t> - Distance between parcels </a:t>
                </a:r>
                <a14:m>
                  <m:oMath xmlns:m="http://schemas.openxmlformats.org/officeDocument/2006/math">
                    <m:r>
                      <a:rPr lang="en-US" sz="11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1100" dirty="0"/>
                  <a:t> and </a:t>
                </a:r>
                <a14:m>
                  <m:oMath xmlns:m="http://schemas.openxmlformats.org/officeDocument/2006/math">
                    <m:r>
                      <a:rPr lang="en-US" sz="11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11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00746B0-0BC2-0148-9283-AC9F4DA7F6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3824" y="689959"/>
                <a:ext cx="4405368" cy="1961755"/>
              </a:xfrm>
              <a:prstGeom prst="rect">
                <a:avLst/>
              </a:prstGeom>
              <a:blipFill>
                <a:blip r:embed="rId10"/>
                <a:stretch>
                  <a:fillRect b="-6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5" name="Group 34">
            <a:extLst>
              <a:ext uri="{FF2B5EF4-FFF2-40B4-BE49-F238E27FC236}">
                <a16:creationId xmlns:a16="http://schemas.microsoft.com/office/drawing/2014/main" id="{66307F1F-8BB2-FA48-995E-D2B940ECFF86}"/>
              </a:ext>
            </a:extLst>
          </p:cNvPr>
          <p:cNvGrpSpPr/>
          <p:nvPr/>
        </p:nvGrpSpPr>
        <p:grpSpPr>
          <a:xfrm>
            <a:off x="4811302" y="73731"/>
            <a:ext cx="7378208" cy="1146156"/>
            <a:chOff x="4505046" y="5319383"/>
            <a:chExt cx="7378208" cy="1146156"/>
          </a:xfrm>
        </p:grpSpPr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79ECF2FF-24B3-DB49-8CAC-5A5C4B34925D}"/>
                </a:ext>
              </a:extLst>
            </p:cNvPr>
            <p:cNvCxnSpPr>
              <a:cxnSpLocks/>
            </p:cNvCxnSpPr>
            <p:nvPr/>
          </p:nvCxnSpPr>
          <p:spPr>
            <a:xfrm>
              <a:off x="5014434" y="6003565"/>
              <a:ext cx="6400800" cy="0"/>
            </a:xfrm>
            <a:prstGeom prst="straightConnector1">
              <a:avLst/>
            </a:prstGeom>
            <a:ln w="12700"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6A932AF-72C4-EB4F-8342-58CB4704D3F1}"/>
                </a:ext>
              </a:extLst>
            </p:cNvPr>
            <p:cNvSpPr txBox="1"/>
            <p:nvPr/>
          </p:nvSpPr>
          <p:spPr>
            <a:xfrm>
              <a:off x="4505046" y="6065429"/>
              <a:ext cx="89002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/>
                <a:t>Household Decisions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0493E549-797E-4B4A-8957-00B30A8CE654}"/>
                </a:ext>
              </a:extLst>
            </p:cNvPr>
            <p:cNvSpPr txBox="1"/>
            <p:nvPr/>
          </p:nvSpPr>
          <p:spPr>
            <a:xfrm>
              <a:off x="10854764" y="6046877"/>
              <a:ext cx="102849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/>
                <a:t>State &amp; Federal Decisions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01858EF-E45A-E341-A709-94FD10B97D50}"/>
                </a:ext>
              </a:extLst>
            </p:cNvPr>
            <p:cNvSpPr txBox="1"/>
            <p:nvPr/>
          </p:nvSpPr>
          <p:spPr>
            <a:xfrm>
              <a:off x="9535554" y="5319383"/>
              <a:ext cx="79917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Retrofit public infrastructure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742DD395-0BF9-5441-BACA-145B889FD4D9}"/>
                </a:ext>
              </a:extLst>
            </p:cNvPr>
            <p:cNvSpPr txBox="1"/>
            <p:nvPr/>
          </p:nvSpPr>
          <p:spPr>
            <a:xfrm>
              <a:off x="9546597" y="5652477"/>
              <a:ext cx="77709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Relocate public infrastructure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C9A122D3-041F-CA49-87D7-AC927069C54B}"/>
                </a:ext>
              </a:extLst>
            </p:cNvPr>
            <p:cNvSpPr txBox="1"/>
            <p:nvPr/>
          </p:nvSpPr>
          <p:spPr>
            <a:xfrm>
              <a:off x="8459435" y="5663092"/>
              <a:ext cx="8310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Establish building codes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95C70270-A4F7-2B48-B205-4287CE2362C2}"/>
                </a:ext>
              </a:extLst>
            </p:cNvPr>
            <p:cNvSpPr txBox="1"/>
            <p:nvPr/>
          </p:nvSpPr>
          <p:spPr>
            <a:xfrm>
              <a:off x="7588276" y="5674132"/>
              <a:ext cx="8310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City zoning regulations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491E5982-972E-1741-93C7-0B35930A4A89}"/>
                </a:ext>
              </a:extLst>
            </p:cNvPr>
            <p:cNvSpPr txBox="1"/>
            <p:nvPr/>
          </p:nvSpPr>
          <p:spPr>
            <a:xfrm>
              <a:off x="6806667" y="5668035"/>
              <a:ext cx="8310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Land use planning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9FA7B57-25F2-9E40-AD6B-6FE51E705D20}"/>
                </a:ext>
              </a:extLst>
            </p:cNvPr>
            <p:cNvSpPr txBox="1"/>
            <p:nvPr/>
          </p:nvSpPr>
          <p:spPr>
            <a:xfrm>
              <a:off x="5776857" y="5344700"/>
              <a:ext cx="8900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Incentive individual behavior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58847535-DD1E-1C4D-864A-3A3E71AD9678}"/>
                </a:ext>
              </a:extLst>
            </p:cNvPr>
            <p:cNvSpPr txBox="1"/>
            <p:nvPr/>
          </p:nvSpPr>
          <p:spPr>
            <a:xfrm>
              <a:off x="5806350" y="5668035"/>
              <a:ext cx="8310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Public education initiatives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D0E5FA9F-B8F0-314D-B33D-4DF811CEE440}"/>
                </a:ext>
              </a:extLst>
            </p:cNvPr>
            <p:cNvSpPr txBox="1"/>
            <p:nvPr/>
          </p:nvSpPr>
          <p:spPr>
            <a:xfrm>
              <a:off x="5014435" y="5708232"/>
              <a:ext cx="890029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No regulations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44AE38EA-EE98-F64D-BDC1-CCFE7B3AB083}"/>
                </a:ext>
              </a:extLst>
            </p:cNvPr>
            <p:cNvSpPr txBox="1"/>
            <p:nvPr/>
          </p:nvSpPr>
          <p:spPr>
            <a:xfrm>
              <a:off x="10521938" y="5555371"/>
              <a:ext cx="777094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Property Buyouts/Land Acquisition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915CE541-9F7F-EA4C-A942-256A02611904}"/>
                  </a:ext>
                </a:extLst>
              </p:cNvPr>
              <p:cNvSpPr txBox="1"/>
              <p:nvPr/>
            </p:nvSpPr>
            <p:spPr>
              <a:xfrm>
                <a:off x="41770" y="2963133"/>
                <a:ext cx="2220030" cy="33246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915CE541-9F7F-EA4C-A942-256A026119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70" y="2963133"/>
                <a:ext cx="2220030" cy="332463"/>
              </a:xfrm>
              <a:prstGeom prst="rect">
                <a:avLst/>
              </a:prstGeom>
              <a:blipFill>
                <a:blip r:embed="rId11"/>
                <a:stretch>
                  <a:fillRect l="-2273" r="-1136" b="-2222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3" name="Picture 32">
            <a:extLst>
              <a:ext uri="{FF2B5EF4-FFF2-40B4-BE49-F238E27FC236}">
                <a16:creationId xmlns:a16="http://schemas.microsoft.com/office/drawing/2014/main" id="{FE963A3F-AE71-024A-96EA-93B4DC3AB510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r="37775" b="9905"/>
          <a:stretch/>
        </p:blipFill>
        <p:spPr>
          <a:xfrm>
            <a:off x="10431999" y="3397092"/>
            <a:ext cx="1530055" cy="3146938"/>
          </a:xfrm>
          <a:prstGeom prst="rect">
            <a:avLst/>
          </a:prstGeom>
          <a:ln w="6350">
            <a:solidFill>
              <a:schemeClr val="tx2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428A0CB-E19D-694A-9D7B-D66D29687B40}"/>
              </a:ext>
            </a:extLst>
          </p:cNvPr>
          <p:cNvSpPr txBox="1"/>
          <p:nvPr/>
        </p:nvSpPr>
        <p:spPr>
          <a:xfrm>
            <a:off x="11082895" y="5979058"/>
            <a:ext cx="893296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50" dirty="0"/>
              <a:t>Initial Community Description</a:t>
            </a:r>
          </a:p>
        </p:txBody>
      </p:sp>
    </p:spTree>
    <p:extLst>
      <p:ext uri="{BB962C8B-B14F-4D97-AF65-F5344CB8AC3E}">
        <p14:creationId xmlns:p14="http://schemas.microsoft.com/office/powerpoint/2010/main" val="16356631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51AC0E1-18B8-054A-86E4-5F3695FA25EB}"/>
              </a:ext>
            </a:extLst>
          </p:cNvPr>
          <p:cNvSpPr txBox="1"/>
          <p:nvPr/>
        </p:nvSpPr>
        <p:spPr>
          <a:xfrm>
            <a:off x="225542" y="1135304"/>
            <a:ext cx="4200456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Establish building codes</a:t>
            </a:r>
            <a:endParaRPr lang="en-US" sz="1400" i="1" dirty="0">
              <a:solidFill>
                <a:srgbClr val="C00000"/>
              </a:solidFill>
            </a:endParaRPr>
          </a:p>
          <a:p>
            <a:endParaRPr lang="en-US" sz="1400" i="1" dirty="0"/>
          </a:p>
          <a:p>
            <a:r>
              <a:rPr lang="en-US" sz="1400" dirty="0"/>
              <a:t>Four building classifications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/>
              <a:t>W1 – wood, light frame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/>
              <a:t>W2 – wood, commercial &amp; industrial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/>
              <a:t>C1L – concrete moment frame, low-rise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/>
              <a:t>C1M – concrete moment frame, mid-rise</a:t>
            </a:r>
          </a:p>
          <a:p>
            <a:endParaRPr lang="en-US" sz="1400" dirty="0"/>
          </a:p>
          <a:p>
            <a:r>
              <a:rPr lang="en-US" sz="1400" dirty="0"/>
              <a:t>Each building classification has four seismic codes: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/>
              <a:t>Pre-, low-, moderate-, high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400" dirty="0"/>
          </a:p>
          <a:p>
            <a:r>
              <a:rPr lang="en-US" sz="1400" u="sng" dirty="0"/>
              <a:t>Current process: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/>
              <a:t>Don’t change building classification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US" sz="1400" dirty="0"/>
              <a:t>e.g., W1 stays W1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/>
              <a:t>Setup mapping between to-state and seismic code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US" sz="1400" dirty="0"/>
              <a:t>e.g., if transitioning to residential, must be at minimum low-code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9D7DAA2-65AE-1A48-B538-CAC37A7829A8}"/>
              </a:ext>
            </a:extLst>
          </p:cNvPr>
          <p:cNvSpPr/>
          <p:nvPr/>
        </p:nvSpPr>
        <p:spPr>
          <a:xfrm>
            <a:off x="8786342" y="398234"/>
            <a:ext cx="777094" cy="308932"/>
          </a:xfrm>
          <a:prstGeom prst="rec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0FBAE5A-9FB9-5F4F-8286-D63BE5CA3A89}"/>
              </a:ext>
            </a:extLst>
          </p:cNvPr>
          <p:cNvSpPr txBox="1"/>
          <p:nvPr/>
        </p:nvSpPr>
        <p:spPr>
          <a:xfrm>
            <a:off x="255438" y="231521"/>
            <a:ext cx="2194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300"/>
              </a:spcAft>
            </a:pPr>
            <a:r>
              <a:rPr lang="en-US" sz="2400" b="1" dirty="0"/>
              <a:t>Planning Tools</a:t>
            </a:r>
            <a:endParaRPr lang="en-US" sz="1200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D4E9EC83-B4E3-FC43-8113-782F70324E32}"/>
              </a:ext>
            </a:extLst>
          </p:cNvPr>
          <p:cNvGraphicFramePr>
            <a:graphicFrameLocks noGrp="1"/>
          </p:cNvGraphicFramePr>
          <p:nvPr/>
        </p:nvGraphicFramePr>
        <p:xfrm>
          <a:off x="225542" y="5348796"/>
          <a:ext cx="3364815" cy="1371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29610">
                  <a:extLst>
                    <a:ext uri="{9D8B030D-6E8A-4147-A177-3AD203B41FA5}">
                      <a16:colId xmlns:a16="http://schemas.microsoft.com/office/drawing/2014/main" val="2205430460"/>
                    </a:ext>
                  </a:extLst>
                </a:gridCol>
                <a:gridCol w="711735">
                  <a:extLst>
                    <a:ext uri="{9D8B030D-6E8A-4147-A177-3AD203B41FA5}">
                      <a16:colId xmlns:a16="http://schemas.microsoft.com/office/drawing/2014/main" val="2406171998"/>
                    </a:ext>
                  </a:extLst>
                </a:gridCol>
                <a:gridCol w="711735">
                  <a:extLst>
                    <a:ext uri="{9D8B030D-6E8A-4147-A177-3AD203B41FA5}">
                      <a16:colId xmlns:a16="http://schemas.microsoft.com/office/drawing/2014/main" val="512175801"/>
                    </a:ext>
                  </a:extLst>
                </a:gridCol>
                <a:gridCol w="711735">
                  <a:extLst>
                    <a:ext uri="{9D8B030D-6E8A-4147-A177-3AD203B41FA5}">
                      <a16:colId xmlns:a16="http://schemas.microsoft.com/office/drawing/2014/main" val="3143277744"/>
                    </a:ext>
                  </a:extLst>
                </a:gridCol>
              </a:tblGrid>
              <a:tr h="152949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To-state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None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BC1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BC2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1196628"/>
                  </a:ext>
                </a:extLst>
              </a:tr>
              <a:tr h="152949"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Unoccupied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-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-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-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41058065"/>
                  </a:ext>
                </a:extLst>
              </a:tr>
              <a:tr h="152949"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Residential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-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-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-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35917453"/>
                  </a:ext>
                </a:extLst>
              </a:tr>
              <a:tr h="152949"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Commercial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-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L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-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53463695"/>
                  </a:ext>
                </a:extLst>
              </a:tr>
              <a:tr h="152949"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Seasonal Rental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-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-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H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29360215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D060CFF6-DAA1-C841-8DC2-DB9F1B882CF5}"/>
              </a:ext>
            </a:extLst>
          </p:cNvPr>
          <p:cNvSpPr txBox="1"/>
          <p:nvPr/>
        </p:nvSpPr>
        <p:spPr>
          <a:xfrm>
            <a:off x="747656" y="5070686"/>
            <a:ext cx="26244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Building codes (BC) for land use transitions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A35CE1E5-E414-FA46-844A-EA8779153D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37" r="16740"/>
          <a:stretch/>
        </p:blipFill>
        <p:spPr>
          <a:xfrm>
            <a:off x="8246164" y="1371599"/>
            <a:ext cx="3883187" cy="4843500"/>
          </a:xfrm>
          <a:prstGeom prst="rect">
            <a:avLst/>
          </a:prstGeom>
          <a:ln w="6350">
            <a:solidFill>
              <a:schemeClr val="tx2"/>
            </a:solidFill>
          </a:ln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7F6504A2-EC89-A94B-8030-A0FEF1627BF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964" r="17898"/>
          <a:stretch/>
        </p:blipFill>
        <p:spPr>
          <a:xfrm>
            <a:off x="4377869" y="1371598"/>
            <a:ext cx="3751388" cy="4846320"/>
          </a:xfrm>
          <a:prstGeom prst="rect">
            <a:avLst/>
          </a:prstGeom>
          <a:ln w="6350">
            <a:solidFill>
              <a:schemeClr val="tx2"/>
            </a:solidFill>
          </a:ln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7C5FF897-F4AA-704D-80C2-A1D7D030D4EA}"/>
              </a:ext>
            </a:extLst>
          </p:cNvPr>
          <p:cNvGrpSpPr/>
          <p:nvPr/>
        </p:nvGrpSpPr>
        <p:grpSpPr>
          <a:xfrm>
            <a:off x="4811302" y="73731"/>
            <a:ext cx="7378208" cy="1146156"/>
            <a:chOff x="4505046" y="5319383"/>
            <a:chExt cx="7378208" cy="1146156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D4AE0EF7-C264-D148-BACB-381A5A65B933}"/>
                </a:ext>
              </a:extLst>
            </p:cNvPr>
            <p:cNvCxnSpPr>
              <a:cxnSpLocks/>
            </p:cNvCxnSpPr>
            <p:nvPr/>
          </p:nvCxnSpPr>
          <p:spPr>
            <a:xfrm>
              <a:off x="5014434" y="6003565"/>
              <a:ext cx="6400800" cy="0"/>
            </a:xfrm>
            <a:prstGeom prst="straightConnector1">
              <a:avLst/>
            </a:prstGeom>
            <a:ln w="12700"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E8B3363-2A76-9847-AED2-7CCE75E57430}"/>
                </a:ext>
              </a:extLst>
            </p:cNvPr>
            <p:cNvSpPr txBox="1"/>
            <p:nvPr/>
          </p:nvSpPr>
          <p:spPr>
            <a:xfrm>
              <a:off x="4505046" y="6065429"/>
              <a:ext cx="89002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/>
                <a:t>Household Decisions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DCBEC31-8D80-AA47-B262-959D0E9E5E4F}"/>
                </a:ext>
              </a:extLst>
            </p:cNvPr>
            <p:cNvSpPr txBox="1"/>
            <p:nvPr/>
          </p:nvSpPr>
          <p:spPr>
            <a:xfrm>
              <a:off x="10854764" y="6046877"/>
              <a:ext cx="102849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/>
                <a:t>State &amp; Federal Decisions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19C3399B-CF66-6D4B-AF0A-2188782EB843}"/>
                </a:ext>
              </a:extLst>
            </p:cNvPr>
            <p:cNvSpPr txBox="1"/>
            <p:nvPr/>
          </p:nvSpPr>
          <p:spPr>
            <a:xfrm>
              <a:off x="9535554" y="5319383"/>
              <a:ext cx="79917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Retrofit public infrastructure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A8EC419F-DBC1-BA4B-B06C-E01AB192E420}"/>
                </a:ext>
              </a:extLst>
            </p:cNvPr>
            <p:cNvSpPr txBox="1"/>
            <p:nvPr/>
          </p:nvSpPr>
          <p:spPr>
            <a:xfrm>
              <a:off x="9546597" y="5652477"/>
              <a:ext cx="77709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Relocate public infrastructure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FEA8AFD-5699-704A-BD00-66EE0DAD136C}"/>
                </a:ext>
              </a:extLst>
            </p:cNvPr>
            <p:cNvSpPr txBox="1"/>
            <p:nvPr/>
          </p:nvSpPr>
          <p:spPr>
            <a:xfrm>
              <a:off x="8459435" y="5663092"/>
              <a:ext cx="8310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Establish building codes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13859818-76B7-D84E-9B14-224426FF96D3}"/>
                </a:ext>
              </a:extLst>
            </p:cNvPr>
            <p:cNvSpPr txBox="1"/>
            <p:nvPr/>
          </p:nvSpPr>
          <p:spPr>
            <a:xfrm>
              <a:off x="7588276" y="5674132"/>
              <a:ext cx="8310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City zoning regulations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4087D6F3-6AEF-EE46-A7E2-DD56E356FFAB}"/>
                </a:ext>
              </a:extLst>
            </p:cNvPr>
            <p:cNvSpPr txBox="1"/>
            <p:nvPr/>
          </p:nvSpPr>
          <p:spPr>
            <a:xfrm>
              <a:off x="6806667" y="5668035"/>
              <a:ext cx="8310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Land use planning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7EC228CE-F5F4-104B-AE6F-0253D2DCA7AC}"/>
                </a:ext>
              </a:extLst>
            </p:cNvPr>
            <p:cNvSpPr txBox="1"/>
            <p:nvPr/>
          </p:nvSpPr>
          <p:spPr>
            <a:xfrm>
              <a:off x="5776857" y="5344700"/>
              <a:ext cx="8900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Incentive individual behavior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1D3366D6-3C01-B647-B5B6-D689DE2C469C}"/>
                </a:ext>
              </a:extLst>
            </p:cNvPr>
            <p:cNvSpPr txBox="1"/>
            <p:nvPr/>
          </p:nvSpPr>
          <p:spPr>
            <a:xfrm>
              <a:off x="5806350" y="5668035"/>
              <a:ext cx="8310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Public education initiatives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FA896AC-A82A-D64B-9A95-2681DF41872E}"/>
                </a:ext>
              </a:extLst>
            </p:cNvPr>
            <p:cNvSpPr txBox="1"/>
            <p:nvPr/>
          </p:nvSpPr>
          <p:spPr>
            <a:xfrm>
              <a:off x="5014435" y="5708232"/>
              <a:ext cx="890029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No regulations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4C0548B-6537-D349-9E40-46C55F3BCB7F}"/>
                </a:ext>
              </a:extLst>
            </p:cNvPr>
            <p:cNvSpPr txBox="1"/>
            <p:nvPr/>
          </p:nvSpPr>
          <p:spPr>
            <a:xfrm>
              <a:off x="10521938" y="5555371"/>
              <a:ext cx="777094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Property Buyouts/Land Acquisition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137605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3C3E336C-4863-5A47-8B5F-6CFC52B4373D}"/>
              </a:ext>
            </a:extLst>
          </p:cNvPr>
          <p:cNvSpPr/>
          <p:nvPr/>
        </p:nvSpPr>
        <p:spPr>
          <a:xfrm>
            <a:off x="985162" y="2389948"/>
            <a:ext cx="631526" cy="308932"/>
          </a:xfrm>
          <a:prstGeom prst="rec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1AC0F05E-FA01-7243-9EDC-6060051AA2B1}"/>
              </a:ext>
            </a:extLst>
          </p:cNvPr>
          <p:cNvGrpSpPr/>
          <p:nvPr/>
        </p:nvGrpSpPr>
        <p:grpSpPr>
          <a:xfrm>
            <a:off x="360381" y="2046163"/>
            <a:ext cx="7378208" cy="1146156"/>
            <a:chOff x="4505046" y="5319383"/>
            <a:chExt cx="7378208" cy="1146156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A7C8EA16-E041-2948-83D7-862137C8EB7D}"/>
                </a:ext>
              </a:extLst>
            </p:cNvPr>
            <p:cNvSpPr txBox="1"/>
            <p:nvPr/>
          </p:nvSpPr>
          <p:spPr>
            <a:xfrm>
              <a:off x="6806667" y="5668035"/>
              <a:ext cx="8310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Land use planning</a:t>
              </a: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F8AA9E3A-E47E-F34E-93B7-2D4DE190372B}"/>
                </a:ext>
              </a:extLst>
            </p:cNvPr>
            <p:cNvCxnSpPr>
              <a:cxnSpLocks/>
            </p:cNvCxnSpPr>
            <p:nvPr/>
          </p:nvCxnSpPr>
          <p:spPr>
            <a:xfrm>
              <a:off x="5014434" y="6003565"/>
              <a:ext cx="6400800" cy="0"/>
            </a:xfrm>
            <a:prstGeom prst="straightConnector1">
              <a:avLst/>
            </a:prstGeom>
            <a:ln w="12700"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047AA1AB-4979-4E4B-A0A5-273A1D051215}"/>
                </a:ext>
              </a:extLst>
            </p:cNvPr>
            <p:cNvSpPr txBox="1"/>
            <p:nvPr/>
          </p:nvSpPr>
          <p:spPr>
            <a:xfrm>
              <a:off x="4505046" y="6065429"/>
              <a:ext cx="89002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/>
                <a:t>Household Decisions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A0F1E121-066C-0D4E-8177-8BC3AB1CEEA7}"/>
                </a:ext>
              </a:extLst>
            </p:cNvPr>
            <p:cNvSpPr txBox="1"/>
            <p:nvPr/>
          </p:nvSpPr>
          <p:spPr>
            <a:xfrm>
              <a:off x="10854764" y="6046877"/>
              <a:ext cx="102849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/>
                <a:t>State &amp; Federal Decisions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0B832E61-1274-FD4E-8C51-134C563A53E5}"/>
                </a:ext>
              </a:extLst>
            </p:cNvPr>
            <p:cNvSpPr txBox="1"/>
            <p:nvPr/>
          </p:nvSpPr>
          <p:spPr>
            <a:xfrm>
              <a:off x="9535554" y="5319383"/>
              <a:ext cx="79917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Retrofit public infrastructure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A1C1B396-B032-A549-B825-34252318917A}"/>
                </a:ext>
              </a:extLst>
            </p:cNvPr>
            <p:cNvSpPr txBox="1"/>
            <p:nvPr/>
          </p:nvSpPr>
          <p:spPr>
            <a:xfrm>
              <a:off x="9546597" y="5652477"/>
              <a:ext cx="77709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Relocate public infrastructure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F4314088-8314-D449-ADDA-81FA0E63FA28}"/>
                </a:ext>
              </a:extLst>
            </p:cNvPr>
            <p:cNvSpPr txBox="1"/>
            <p:nvPr/>
          </p:nvSpPr>
          <p:spPr>
            <a:xfrm>
              <a:off x="8459435" y="5663092"/>
              <a:ext cx="8310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Establish building codes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C81514BD-51F8-584B-9DDC-2C19E55D5C67}"/>
                </a:ext>
              </a:extLst>
            </p:cNvPr>
            <p:cNvSpPr txBox="1"/>
            <p:nvPr/>
          </p:nvSpPr>
          <p:spPr>
            <a:xfrm>
              <a:off x="7588276" y="5674132"/>
              <a:ext cx="8310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City zoning regulations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205C873B-CBC5-2248-9C42-25A1035E3135}"/>
                </a:ext>
              </a:extLst>
            </p:cNvPr>
            <p:cNvSpPr txBox="1"/>
            <p:nvPr/>
          </p:nvSpPr>
          <p:spPr>
            <a:xfrm>
              <a:off x="5940147" y="5344700"/>
              <a:ext cx="8900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Incentive individual behavior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37CE4535-6128-CD48-AC23-834014E93FD8}"/>
                </a:ext>
              </a:extLst>
            </p:cNvPr>
            <p:cNvSpPr txBox="1"/>
            <p:nvPr/>
          </p:nvSpPr>
          <p:spPr>
            <a:xfrm>
              <a:off x="5969640" y="5668035"/>
              <a:ext cx="8310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Public education initiatives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7E09B97E-40C2-294B-82E3-C3CE5FA43465}"/>
                </a:ext>
              </a:extLst>
            </p:cNvPr>
            <p:cNvSpPr txBox="1"/>
            <p:nvPr/>
          </p:nvSpPr>
          <p:spPr>
            <a:xfrm>
              <a:off x="5014435" y="5708232"/>
              <a:ext cx="890029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No regulations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257FC314-F27A-D844-BA71-47A73E55F69A}"/>
                </a:ext>
              </a:extLst>
            </p:cNvPr>
            <p:cNvSpPr txBox="1"/>
            <p:nvPr/>
          </p:nvSpPr>
          <p:spPr>
            <a:xfrm>
              <a:off x="10521938" y="5555371"/>
              <a:ext cx="777094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Property Buyouts/Land Acquisition</a:t>
              </a:r>
            </a:p>
          </p:txBody>
        </p:sp>
      </p:grpSp>
      <p:cxnSp>
        <p:nvCxnSpPr>
          <p:cNvPr id="43" name="Elbow Connector 42">
            <a:extLst>
              <a:ext uri="{FF2B5EF4-FFF2-40B4-BE49-F238E27FC236}">
                <a16:creationId xmlns:a16="http://schemas.microsoft.com/office/drawing/2014/main" id="{F6D9CAC5-3A09-C749-AF3B-E3B20B577531}"/>
              </a:ext>
            </a:extLst>
          </p:cNvPr>
          <p:cNvCxnSpPr>
            <a:cxnSpLocks/>
            <a:stCxn id="44" idx="0"/>
            <a:endCxn id="45" idx="0"/>
          </p:cNvCxnSpPr>
          <p:nvPr/>
        </p:nvCxnSpPr>
        <p:spPr>
          <a:xfrm rot="5400000" flipH="1" flipV="1">
            <a:off x="2575335" y="2862629"/>
            <a:ext cx="7060" cy="2555881"/>
          </a:xfrm>
          <a:prstGeom prst="bentConnector3">
            <a:avLst>
              <a:gd name="adj1" fmla="val 4846062"/>
            </a:avLst>
          </a:prstGeom>
          <a:ln>
            <a:solidFill>
              <a:schemeClr val="tx2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23F56536-0366-EA44-AE4D-F9CB00E15B65}"/>
              </a:ext>
            </a:extLst>
          </p:cNvPr>
          <p:cNvSpPr/>
          <p:nvPr/>
        </p:nvSpPr>
        <p:spPr>
          <a:xfrm>
            <a:off x="985162" y="4144099"/>
            <a:ext cx="631526" cy="308932"/>
          </a:xfrm>
          <a:prstGeom prst="rec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147C808-CA8A-A84B-ABAE-653407671101}"/>
              </a:ext>
            </a:extLst>
          </p:cNvPr>
          <p:cNvSpPr/>
          <p:nvPr/>
        </p:nvSpPr>
        <p:spPr>
          <a:xfrm>
            <a:off x="3591335" y="4137039"/>
            <a:ext cx="530941" cy="308932"/>
          </a:xfrm>
          <a:prstGeom prst="rec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A3218E62-3DC2-D842-86E4-2B9D80B5EFB4}"/>
              </a:ext>
            </a:extLst>
          </p:cNvPr>
          <p:cNvGrpSpPr/>
          <p:nvPr/>
        </p:nvGrpSpPr>
        <p:grpSpPr>
          <a:xfrm>
            <a:off x="360381" y="3800314"/>
            <a:ext cx="7378208" cy="1146156"/>
            <a:chOff x="4505046" y="5319383"/>
            <a:chExt cx="7378208" cy="1146156"/>
          </a:xfrm>
        </p:grpSpPr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18E83BDF-46ED-014A-ABE2-0A3977B0B9DA}"/>
                </a:ext>
              </a:extLst>
            </p:cNvPr>
            <p:cNvCxnSpPr>
              <a:cxnSpLocks/>
            </p:cNvCxnSpPr>
            <p:nvPr/>
          </p:nvCxnSpPr>
          <p:spPr>
            <a:xfrm>
              <a:off x="5014434" y="6003565"/>
              <a:ext cx="6400800" cy="0"/>
            </a:xfrm>
            <a:prstGeom prst="straightConnector1">
              <a:avLst/>
            </a:prstGeom>
            <a:ln w="12700"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AFC11037-608F-D24E-A45C-E49993FB3A0F}"/>
                </a:ext>
              </a:extLst>
            </p:cNvPr>
            <p:cNvSpPr txBox="1"/>
            <p:nvPr/>
          </p:nvSpPr>
          <p:spPr>
            <a:xfrm>
              <a:off x="4505046" y="6065429"/>
              <a:ext cx="89002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/>
                <a:t>Household Decisions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1F87CAE0-7465-2C44-9544-47210A6F594A}"/>
                </a:ext>
              </a:extLst>
            </p:cNvPr>
            <p:cNvSpPr txBox="1"/>
            <p:nvPr/>
          </p:nvSpPr>
          <p:spPr>
            <a:xfrm>
              <a:off x="10854764" y="6046877"/>
              <a:ext cx="102849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/>
                <a:t>State &amp; Federal Decisions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0025E5DB-2006-5B45-B761-E0D49FEDDCBA}"/>
                </a:ext>
              </a:extLst>
            </p:cNvPr>
            <p:cNvSpPr txBox="1"/>
            <p:nvPr/>
          </p:nvSpPr>
          <p:spPr>
            <a:xfrm>
              <a:off x="9535554" y="5319383"/>
              <a:ext cx="79917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Retrofit public infrastructure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76D7AD90-2CF2-C145-B077-FEB620E70CC7}"/>
                </a:ext>
              </a:extLst>
            </p:cNvPr>
            <p:cNvSpPr txBox="1"/>
            <p:nvPr/>
          </p:nvSpPr>
          <p:spPr>
            <a:xfrm>
              <a:off x="9546597" y="5652477"/>
              <a:ext cx="77709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Relocate public infrastructure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7C47E632-6347-494B-B0BF-36A7811DDA29}"/>
                </a:ext>
              </a:extLst>
            </p:cNvPr>
            <p:cNvSpPr txBox="1"/>
            <p:nvPr/>
          </p:nvSpPr>
          <p:spPr>
            <a:xfrm>
              <a:off x="8459435" y="5663092"/>
              <a:ext cx="8310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Establish building codes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2451E52A-3FD3-3A41-A2D4-77F55FBDEAC7}"/>
                </a:ext>
              </a:extLst>
            </p:cNvPr>
            <p:cNvSpPr txBox="1"/>
            <p:nvPr/>
          </p:nvSpPr>
          <p:spPr>
            <a:xfrm>
              <a:off x="7588276" y="5674132"/>
              <a:ext cx="8310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City zoning regulations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2B95AF25-03A9-BA43-8944-F420CF733741}"/>
                </a:ext>
              </a:extLst>
            </p:cNvPr>
            <p:cNvSpPr txBox="1"/>
            <p:nvPr/>
          </p:nvSpPr>
          <p:spPr>
            <a:xfrm>
              <a:off x="6806667" y="5668035"/>
              <a:ext cx="8310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Land use planning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AFBC74D9-9E4D-B14D-8139-3BF06D03B607}"/>
                </a:ext>
              </a:extLst>
            </p:cNvPr>
            <p:cNvSpPr txBox="1"/>
            <p:nvPr/>
          </p:nvSpPr>
          <p:spPr>
            <a:xfrm>
              <a:off x="5940147" y="5344700"/>
              <a:ext cx="8900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Incentive individual behavior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C63D445D-A00E-6747-B0CE-AFED94724511}"/>
                </a:ext>
              </a:extLst>
            </p:cNvPr>
            <p:cNvSpPr txBox="1"/>
            <p:nvPr/>
          </p:nvSpPr>
          <p:spPr>
            <a:xfrm>
              <a:off x="5969640" y="5668035"/>
              <a:ext cx="8310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Public education initiatives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497D6C24-6678-5041-B3B9-8B0281BEB480}"/>
                </a:ext>
              </a:extLst>
            </p:cNvPr>
            <p:cNvSpPr txBox="1"/>
            <p:nvPr/>
          </p:nvSpPr>
          <p:spPr>
            <a:xfrm>
              <a:off x="5014435" y="5708232"/>
              <a:ext cx="890029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No regulations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C3D340D0-F0C8-3A4E-BBB1-DBF5C8D590FF}"/>
                </a:ext>
              </a:extLst>
            </p:cNvPr>
            <p:cNvSpPr txBox="1"/>
            <p:nvPr/>
          </p:nvSpPr>
          <p:spPr>
            <a:xfrm>
              <a:off x="10521938" y="5555371"/>
              <a:ext cx="777094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Property Buyouts/Land Acquisition</a:t>
              </a:r>
            </a:p>
          </p:txBody>
        </p:sp>
      </p:grpSp>
      <p:sp>
        <p:nvSpPr>
          <p:cNvPr id="86" name="Rectangle 85">
            <a:extLst>
              <a:ext uri="{FF2B5EF4-FFF2-40B4-BE49-F238E27FC236}">
                <a16:creationId xmlns:a16="http://schemas.microsoft.com/office/drawing/2014/main" id="{5FA610B4-7602-D446-BB47-6367BA3262CC}"/>
              </a:ext>
            </a:extLst>
          </p:cNvPr>
          <p:cNvSpPr/>
          <p:nvPr/>
        </p:nvSpPr>
        <p:spPr>
          <a:xfrm>
            <a:off x="4335418" y="5793494"/>
            <a:ext cx="777094" cy="308932"/>
          </a:xfrm>
          <a:prstGeom prst="rec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7" name="Elbow Connector 86">
            <a:extLst>
              <a:ext uri="{FF2B5EF4-FFF2-40B4-BE49-F238E27FC236}">
                <a16:creationId xmlns:a16="http://schemas.microsoft.com/office/drawing/2014/main" id="{846DF960-E6CF-DF44-B4D2-132E378CB9C5}"/>
              </a:ext>
            </a:extLst>
          </p:cNvPr>
          <p:cNvCxnSpPr>
            <a:cxnSpLocks/>
            <a:stCxn id="88" idx="0"/>
          </p:cNvCxnSpPr>
          <p:nvPr/>
        </p:nvCxnSpPr>
        <p:spPr>
          <a:xfrm rot="5400000" flipH="1" flipV="1">
            <a:off x="3012734" y="4088222"/>
            <a:ext cx="866" cy="3424484"/>
          </a:xfrm>
          <a:prstGeom prst="bentConnector3">
            <a:avLst>
              <a:gd name="adj1" fmla="val 40629677"/>
            </a:avLst>
          </a:prstGeom>
          <a:ln>
            <a:solidFill>
              <a:schemeClr val="tx2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Rectangle 87">
            <a:extLst>
              <a:ext uri="{FF2B5EF4-FFF2-40B4-BE49-F238E27FC236}">
                <a16:creationId xmlns:a16="http://schemas.microsoft.com/office/drawing/2014/main" id="{197B2D4C-5AB9-284A-B63A-E02722F70F15}"/>
              </a:ext>
            </a:extLst>
          </p:cNvPr>
          <p:cNvSpPr/>
          <p:nvPr/>
        </p:nvSpPr>
        <p:spPr>
          <a:xfrm>
            <a:off x="985162" y="5800897"/>
            <a:ext cx="631526" cy="308932"/>
          </a:xfrm>
          <a:prstGeom prst="rec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D92256FC-73A2-FC4E-88BF-10847F680523}"/>
              </a:ext>
            </a:extLst>
          </p:cNvPr>
          <p:cNvSpPr/>
          <p:nvPr/>
        </p:nvSpPr>
        <p:spPr>
          <a:xfrm>
            <a:off x="3591335" y="5793837"/>
            <a:ext cx="530941" cy="308932"/>
          </a:xfrm>
          <a:prstGeom prst="rec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0" name="Elbow Connector 89">
            <a:extLst>
              <a:ext uri="{FF2B5EF4-FFF2-40B4-BE49-F238E27FC236}">
                <a16:creationId xmlns:a16="http://schemas.microsoft.com/office/drawing/2014/main" id="{3DBD16FA-FC7E-F04C-9194-E77210215D32}"/>
              </a:ext>
            </a:extLst>
          </p:cNvPr>
          <p:cNvCxnSpPr>
            <a:cxnSpLocks/>
            <a:stCxn id="89" idx="0"/>
            <a:endCxn id="86" idx="0"/>
          </p:cNvCxnSpPr>
          <p:nvPr/>
        </p:nvCxnSpPr>
        <p:spPr>
          <a:xfrm rot="5400000" flipH="1" flipV="1">
            <a:off x="4290214" y="5360087"/>
            <a:ext cx="343" cy="867159"/>
          </a:xfrm>
          <a:prstGeom prst="bentConnector3">
            <a:avLst>
              <a:gd name="adj1" fmla="val 100802915"/>
            </a:avLst>
          </a:prstGeom>
          <a:ln>
            <a:solidFill>
              <a:schemeClr val="tx2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3" name="Group 92">
            <a:extLst>
              <a:ext uri="{FF2B5EF4-FFF2-40B4-BE49-F238E27FC236}">
                <a16:creationId xmlns:a16="http://schemas.microsoft.com/office/drawing/2014/main" id="{520C3531-5687-B541-9FCE-FC1DB4174CE1}"/>
              </a:ext>
            </a:extLst>
          </p:cNvPr>
          <p:cNvGrpSpPr/>
          <p:nvPr/>
        </p:nvGrpSpPr>
        <p:grpSpPr>
          <a:xfrm>
            <a:off x="360381" y="5457112"/>
            <a:ext cx="7378208" cy="1146156"/>
            <a:chOff x="4505046" y="5319383"/>
            <a:chExt cx="7378208" cy="1146156"/>
          </a:xfrm>
        </p:grpSpPr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E5C506DF-33C7-6048-8D7B-0FF9A3C08E41}"/>
                </a:ext>
              </a:extLst>
            </p:cNvPr>
            <p:cNvCxnSpPr>
              <a:cxnSpLocks/>
            </p:cNvCxnSpPr>
            <p:nvPr/>
          </p:nvCxnSpPr>
          <p:spPr>
            <a:xfrm>
              <a:off x="5014434" y="6003565"/>
              <a:ext cx="6400800" cy="0"/>
            </a:xfrm>
            <a:prstGeom prst="straightConnector1">
              <a:avLst/>
            </a:prstGeom>
            <a:ln w="12700"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A2518178-AAB0-8A43-AB1F-1E160323D038}"/>
                </a:ext>
              </a:extLst>
            </p:cNvPr>
            <p:cNvSpPr txBox="1"/>
            <p:nvPr/>
          </p:nvSpPr>
          <p:spPr>
            <a:xfrm>
              <a:off x="4505046" y="6065429"/>
              <a:ext cx="89002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/>
                <a:t>Household Decisions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143B27CA-64A1-4C4F-81B7-1EAAE45EE6DB}"/>
                </a:ext>
              </a:extLst>
            </p:cNvPr>
            <p:cNvSpPr txBox="1"/>
            <p:nvPr/>
          </p:nvSpPr>
          <p:spPr>
            <a:xfrm>
              <a:off x="10854764" y="6046877"/>
              <a:ext cx="102849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/>
                <a:t>State &amp; Federal Decisions</a:t>
              </a: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FB7ADCC0-AE0A-D643-9794-2C899D4E72E0}"/>
                </a:ext>
              </a:extLst>
            </p:cNvPr>
            <p:cNvSpPr txBox="1"/>
            <p:nvPr/>
          </p:nvSpPr>
          <p:spPr>
            <a:xfrm>
              <a:off x="9535554" y="5319383"/>
              <a:ext cx="79917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Retrofit public infrastructure</a:t>
              </a: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9EDBD28F-EE94-434D-A829-FF3AD996CD91}"/>
                </a:ext>
              </a:extLst>
            </p:cNvPr>
            <p:cNvSpPr txBox="1"/>
            <p:nvPr/>
          </p:nvSpPr>
          <p:spPr>
            <a:xfrm>
              <a:off x="9546597" y="5652477"/>
              <a:ext cx="77709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Relocate public infrastructure</a:t>
              </a: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097E1B14-3C08-504E-A939-0B89B8BC1ACA}"/>
                </a:ext>
              </a:extLst>
            </p:cNvPr>
            <p:cNvSpPr txBox="1"/>
            <p:nvPr/>
          </p:nvSpPr>
          <p:spPr>
            <a:xfrm>
              <a:off x="8459435" y="5663092"/>
              <a:ext cx="8310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Establish building codes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480672A8-8BD3-DC48-A1BE-B8808DBF10CD}"/>
                </a:ext>
              </a:extLst>
            </p:cNvPr>
            <p:cNvSpPr txBox="1"/>
            <p:nvPr/>
          </p:nvSpPr>
          <p:spPr>
            <a:xfrm>
              <a:off x="7588276" y="5674132"/>
              <a:ext cx="8310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City zoning regulations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65E46E29-A903-AF42-A0E4-FFC8A5D79A32}"/>
                </a:ext>
              </a:extLst>
            </p:cNvPr>
            <p:cNvSpPr txBox="1"/>
            <p:nvPr/>
          </p:nvSpPr>
          <p:spPr>
            <a:xfrm>
              <a:off x="6806667" y="5668035"/>
              <a:ext cx="8310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Land use planning</a:t>
              </a: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D767FA50-C64E-0845-9CA8-EDF330664D7E}"/>
                </a:ext>
              </a:extLst>
            </p:cNvPr>
            <p:cNvSpPr txBox="1"/>
            <p:nvPr/>
          </p:nvSpPr>
          <p:spPr>
            <a:xfrm>
              <a:off x="5940147" y="5344700"/>
              <a:ext cx="8900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Incentive individual behavior</a:t>
              </a: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17A2D8D5-2FE0-AE45-B78C-1E52E02A2E71}"/>
                </a:ext>
              </a:extLst>
            </p:cNvPr>
            <p:cNvSpPr txBox="1"/>
            <p:nvPr/>
          </p:nvSpPr>
          <p:spPr>
            <a:xfrm>
              <a:off x="5969640" y="5668035"/>
              <a:ext cx="8310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Public education initiatives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4971E8FA-F35D-4042-8C5E-78DB7379DF1C}"/>
                </a:ext>
              </a:extLst>
            </p:cNvPr>
            <p:cNvSpPr txBox="1"/>
            <p:nvPr/>
          </p:nvSpPr>
          <p:spPr>
            <a:xfrm>
              <a:off x="5014435" y="5708232"/>
              <a:ext cx="890029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No regulations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1AD15831-8161-0E4A-82E3-A8E2AAA50D5A}"/>
                </a:ext>
              </a:extLst>
            </p:cNvPr>
            <p:cNvSpPr txBox="1"/>
            <p:nvPr/>
          </p:nvSpPr>
          <p:spPr>
            <a:xfrm>
              <a:off x="10521938" y="5555371"/>
              <a:ext cx="777094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Property Buyouts/Land Acquisition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FA3B7ADD-11AC-6A41-95DD-97E60107D3EB}"/>
              </a:ext>
            </a:extLst>
          </p:cNvPr>
          <p:cNvSpPr txBox="1"/>
          <p:nvPr/>
        </p:nvSpPr>
        <p:spPr>
          <a:xfrm>
            <a:off x="7966418" y="2044005"/>
            <a:ext cx="274953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Scenario 1: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No regulations = neighborhood effect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No zoning restrictions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Land use planning in current condition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CSZ at year 40 (1,000-yr)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CDAE9399-CED1-F04D-A2A5-F166B8298BBE}"/>
              </a:ext>
            </a:extLst>
          </p:cNvPr>
          <p:cNvSpPr txBox="1"/>
          <p:nvPr/>
        </p:nvSpPr>
        <p:spPr>
          <a:xfrm>
            <a:off x="7948536" y="4025686"/>
            <a:ext cx="22953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Scenario 2: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Modify zoning layer and enforce zoning regulations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CSZ at year 40 (1,000-yr)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283B9ED6-F534-2348-BDAB-DA712D2E7923}"/>
              </a:ext>
            </a:extLst>
          </p:cNvPr>
          <p:cNvSpPr txBox="1"/>
          <p:nvPr/>
        </p:nvSpPr>
        <p:spPr>
          <a:xfrm>
            <a:off x="7948536" y="5600766"/>
            <a:ext cx="202741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Scenario 3: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Modify zoning layer and enforce zoning regulations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Establish building codes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CSZ at year 40 (1,000-yr)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8944B45-77D7-0241-BC06-E9E65F2C59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558" r="19291" b="6988"/>
          <a:stretch/>
        </p:blipFill>
        <p:spPr>
          <a:xfrm>
            <a:off x="10392621" y="3725673"/>
            <a:ext cx="1451319" cy="1386930"/>
          </a:xfrm>
          <a:prstGeom prst="rect">
            <a:avLst/>
          </a:prstGeom>
          <a:ln w="6350">
            <a:solidFill>
              <a:schemeClr val="tx2"/>
            </a:solidFill>
          </a:ln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333E7D86-5422-4D4F-A28C-939BF662EE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558" r="19291" b="6988"/>
          <a:stretch/>
        </p:blipFill>
        <p:spPr>
          <a:xfrm>
            <a:off x="10380300" y="5404518"/>
            <a:ext cx="1451319" cy="1386930"/>
          </a:xfrm>
          <a:prstGeom prst="rect">
            <a:avLst/>
          </a:prstGeom>
          <a:ln w="6350">
            <a:solidFill>
              <a:schemeClr val="tx2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E56D2F7-5A5E-3F47-A310-07B83DE56746}"/>
              </a:ext>
            </a:extLst>
          </p:cNvPr>
          <p:cNvSpPr txBox="1"/>
          <p:nvPr/>
        </p:nvSpPr>
        <p:spPr>
          <a:xfrm>
            <a:off x="10486405" y="6139149"/>
            <a:ext cx="1705595" cy="369332"/>
          </a:xfrm>
          <a:prstGeom prst="rect">
            <a:avLst/>
          </a:prstGeom>
          <a:solidFill>
            <a:schemeClr val="bg1"/>
          </a:solidFill>
          <a:ln w="6350"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+ building codes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EF8D03C7-8645-9B42-9BD0-999611BCD40A}"/>
              </a:ext>
            </a:extLst>
          </p:cNvPr>
          <p:cNvSpPr txBox="1"/>
          <p:nvPr/>
        </p:nvSpPr>
        <p:spPr>
          <a:xfrm>
            <a:off x="7966418" y="534185"/>
            <a:ext cx="274953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Scenario 0: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Status quo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Current zoning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Land use planning in current condition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CSZ at year 40 (1,000-yr)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/>
          </a:p>
        </p:txBody>
      </p:sp>
      <p:cxnSp>
        <p:nvCxnSpPr>
          <p:cNvPr id="111" name="Elbow Connector 110">
            <a:extLst>
              <a:ext uri="{FF2B5EF4-FFF2-40B4-BE49-F238E27FC236}">
                <a16:creationId xmlns:a16="http://schemas.microsoft.com/office/drawing/2014/main" id="{447FE273-91CB-FD4D-BC32-5A4B8AC871D5}"/>
              </a:ext>
            </a:extLst>
          </p:cNvPr>
          <p:cNvCxnSpPr>
            <a:cxnSpLocks/>
            <a:stCxn id="112" idx="0"/>
            <a:endCxn id="113" idx="0"/>
          </p:cNvCxnSpPr>
          <p:nvPr/>
        </p:nvCxnSpPr>
        <p:spPr>
          <a:xfrm rot="5400000" flipH="1" flipV="1">
            <a:off x="2575335" y="-450306"/>
            <a:ext cx="7060" cy="2555881"/>
          </a:xfrm>
          <a:prstGeom prst="bentConnector3">
            <a:avLst>
              <a:gd name="adj1" fmla="val 4846062"/>
            </a:avLst>
          </a:prstGeom>
          <a:ln>
            <a:solidFill>
              <a:schemeClr val="tx2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Rectangle 111">
            <a:extLst>
              <a:ext uri="{FF2B5EF4-FFF2-40B4-BE49-F238E27FC236}">
                <a16:creationId xmlns:a16="http://schemas.microsoft.com/office/drawing/2014/main" id="{FDB3D073-65F3-B349-9398-D3E64D755570}"/>
              </a:ext>
            </a:extLst>
          </p:cNvPr>
          <p:cNvSpPr/>
          <p:nvPr/>
        </p:nvSpPr>
        <p:spPr>
          <a:xfrm>
            <a:off x="985162" y="831164"/>
            <a:ext cx="631526" cy="308932"/>
          </a:xfrm>
          <a:prstGeom prst="rec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1AE895E4-8195-A24D-AAEA-0E5618269222}"/>
              </a:ext>
            </a:extLst>
          </p:cNvPr>
          <p:cNvSpPr/>
          <p:nvPr/>
        </p:nvSpPr>
        <p:spPr>
          <a:xfrm>
            <a:off x="3591335" y="824104"/>
            <a:ext cx="530941" cy="308932"/>
          </a:xfrm>
          <a:prstGeom prst="rec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26D9920C-0EF6-CF4C-95FE-7C30C8D64FC3}"/>
              </a:ext>
            </a:extLst>
          </p:cNvPr>
          <p:cNvGrpSpPr/>
          <p:nvPr/>
        </p:nvGrpSpPr>
        <p:grpSpPr>
          <a:xfrm>
            <a:off x="360381" y="487379"/>
            <a:ext cx="7378208" cy="1146156"/>
            <a:chOff x="4505046" y="5319383"/>
            <a:chExt cx="7378208" cy="1146156"/>
          </a:xfrm>
        </p:grpSpPr>
        <p:cxnSp>
          <p:nvCxnSpPr>
            <p:cNvPr id="115" name="Straight Arrow Connector 114">
              <a:extLst>
                <a:ext uri="{FF2B5EF4-FFF2-40B4-BE49-F238E27FC236}">
                  <a16:creationId xmlns:a16="http://schemas.microsoft.com/office/drawing/2014/main" id="{C5842E73-9BAD-3B44-8D3D-79C161DD8DEC}"/>
                </a:ext>
              </a:extLst>
            </p:cNvPr>
            <p:cNvCxnSpPr>
              <a:cxnSpLocks/>
            </p:cNvCxnSpPr>
            <p:nvPr/>
          </p:nvCxnSpPr>
          <p:spPr>
            <a:xfrm>
              <a:off x="5014434" y="6003565"/>
              <a:ext cx="6400800" cy="0"/>
            </a:xfrm>
            <a:prstGeom prst="straightConnector1">
              <a:avLst/>
            </a:prstGeom>
            <a:ln w="12700"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9DBADB62-8029-ED4A-9C15-953F48E67141}"/>
                </a:ext>
              </a:extLst>
            </p:cNvPr>
            <p:cNvSpPr txBox="1"/>
            <p:nvPr/>
          </p:nvSpPr>
          <p:spPr>
            <a:xfrm>
              <a:off x="4505046" y="6065429"/>
              <a:ext cx="89002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/>
                <a:t>Household Decisions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DFB81D3E-D247-BC44-AD4B-A901F18439F8}"/>
                </a:ext>
              </a:extLst>
            </p:cNvPr>
            <p:cNvSpPr txBox="1"/>
            <p:nvPr/>
          </p:nvSpPr>
          <p:spPr>
            <a:xfrm>
              <a:off x="10854764" y="6046877"/>
              <a:ext cx="102849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/>
                <a:t>State &amp; Federal Decisions</a:t>
              </a: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1889F193-72BB-8E4A-A2AC-5B31DB1F5F92}"/>
                </a:ext>
              </a:extLst>
            </p:cNvPr>
            <p:cNvSpPr txBox="1"/>
            <p:nvPr/>
          </p:nvSpPr>
          <p:spPr>
            <a:xfrm>
              <a:off x="9535554" y="5319383"/>
              <a:ext cx="79917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Retrofit public infrastructure</a:t>
              </a: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E1B3F138-C409-2147-BBC0-C0633D9E5D9E}"/>
                </a:ext>
              </a:extLst>
            </p:cNvPr>
            <p:cNvSpPr txBox="1"/>
            <p:nvPr/>
          </p:nvSpPr>
          <p:spPr>
            <a:xfrm>
              <a:off x="9546597" y="5652477"/>
              <a:ext cx="77709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Relocate public infrastructure</a:t>
              </a: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FDC5F9B7-7082-4F4E-B560-D4DA0E56E356}"/>
                </a:ext>
              </a:extLst>
            </p:cNvPr>
            <p:cNvSpPr txBox="1"/>
            <p:nvPr/>
          </p:nvSpPr>
          <p:spPr>
            <a:xfrm>
              <a:off x="8459435" y="5663092"/>
              <a:ext cx="8310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Establish building codes</a:t>
              </a: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2AB827FE-D2C4-0748-B797-AA655BDAA16B}"/>
                </a:ext>
              </a:extLst>
            </p:cNvPr>
            <p:cNvSpPr txBox="1"/>
            <p:nvPr/>
          </p:nvSpPr>
          <p:spPr>
            <a:xfrm>
              <a:off x="7588276" y="5674132"/>
              <a:ext cx="8310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City zoning regulations</a:t>
              </a:r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F8718B6F-D191-9C4A-A414-97DBA50006FC}"/>
                </a:ext>
              </a:extLst>
            </p:cNvPr>
            <p:cNvSpPr txBox="1"/>
            <p:nvPr/>
          </p:nvSpPr>
          <p:spPr>
            <a:xfrm>
              <a:off x="6806667" y="5668035"/>
              <a:ext cx="8310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Land use planning</a:t>
              </a: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1149C0B9-832A-9244-B6F1-C049CC752966}"/>
                </a:ext>
              </a:extLst>
            </p:cNvPr>
            <p:cNvSpPr txBox="1"/>
            <p:nvPr/>
          </p:nvSpPr>
          <p:spPr>
            <a:xfrm>
              <a:off x="5940147" y="5344700"/>
              <a:ext cx="8900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Incentive individual behavior</a:t>
              </a: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9BA82363-78BE-5B4C-AADF-E1A4B14EB327}"/>
                </a:ext>
              </a:extLst>
            </p:cNvPr>
            <p:cNvSpPr txBox="1"/>
            <p:nvPr/>
          </p:nvSpPr>
          <p:spPr>
            <a:xfrm>
              <a:off x="5969640" y="5668035"/>
              <a:ext cx="8310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Public education initiatives</a:t>
              </a:r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3605F6E1-419E-D741-8097-2974110E4DE0}"/>
                </a:ext>
              </a:extLst>
            </p:cNvPr>
            <p:cNvSpPr txBox="1"/>
            <p:nvPr/>
          </p:nvSpPr>
          <p:spPr>
            <a:xfrm>
              <a:off x="5014435" y="5708232"/>
              <a:ext cx="890029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No regulations</a:t>
              </a: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498C0FAE-8235-F84F-9BDE-E202EB06C62F}"/>
                </a:ext>
              </a:extLst>
            </p:cNvPr>
            <p:cNvSpPr txBox="1"/>
            <p:nvPr/>
          </p:nvSpPr>
          <p:spPr>
            <a:xfrm>
              <a:off x="10521938" y="5555371"/>
              <a:ext cx="777094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Property Buyouts/Land Acquisition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305336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56BEB4BD-A930-AE41-B654-AE569228CE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7030"/>
          <a:stretch/>
        </p:blipFill>
        <p:spPr>
          <a:xfrm>
            <a:off x="242428" y="876184"/>
            <a:ext cx="5141775" cy="5727496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161BE66E-43BE-2D40-9A53-6CDE28FB2AC0}"/>
              </a:ext>
            </a:extLst>
          </p:cNvPr>
          <p:cNvSpPr txBox="1"/>
          <p:nvPr/>
        </p:nvSpPr>
        <p:spPr>
          <a:xfrm>
            <a:off x="434324" y="1094138"/>
            <a:ext cx="407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S0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6EC651B7-8C0F-8548-B68A-B4C34E3ACD2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7030"/>
          <a:stretch/>
        </p:blipFill>
        <p:spPr>
          <a:xfrm>
            <a:off x="5384204" y="876184"/>
            <a:ext cx="5141775" cy="5727496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6BB3EFC2-34FE-C14B-A25E-796B5593296B}"/>
              </a:ext>
            </a:extLst>
          </p:cNvPr>
          <p:cNvSpPr txBox="1"/>
          <p:nvPr/>
        </p:nvSpPr>
        <p:spPr>
          <a:xfrm>
            <a:off x="5567605" y="1094138"/>
            <a:ext cx="10903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S2 and S3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4A51EF9-42BC-3948-8B8D-96FE3E0010DB}"/>
              </a:ext>
            </a:extLst>
          </p:cNvPr>
          <p:cNvSpPr/>
          <p:nvPr/>
        </p:nvSpPr>
        <p:spPr>
          <a:xfrm>
            <a:off x="5384204" y="3689168"/>
            <a:ext cx="1652932" cy="1615827"/>
          </a:xfrm>
          <a:prstGeom prst="rect">
            <a:avLst/>
          </a:prstGeom>
          <a:solidFill>
            <a:schemeClr val="bg1"/>
          </a:solidFill>
          <a:ln w="6350">
            <a:solidFill>
              <a:schemeClr val="tx2"/>
            </a:solidFill>
          </a:ln>
        </p:spPr>
        <p:txBody>
          <a:bodyPr wrap="square">
            <a:spAutoFit/>
          </a:bodyPr>
          <a:lstStyle/>
          <a:p>
            <a:pPr fontAlgn="ctr"/>
            <a:r>
              <a:rPr lang="en-US" sz="1100" u="sng" dirty="0">
                <a:solidFill>
                  <a:srgbClr val="000000"/>
                </a:solidFill>
              </a:rPr>
              <a:t>Residential-Resort</a:t>
            </a:r>
            <a:r>
              <a:rPr lang="en-US" sz="1100" dirty="0">
                <a:solidFill>
                  <a:srgbClr val="000000"/>
                </a:solidFill>
              </a:rPr>
              <a:t>: Provide space for orderly expansion of tourist accommodations and related business such as restaurants and gift shops. Currently single-family units, but are in a state of transition</a:t>
            </a:r>
          </a:p>
        </p:txBody>
      </p:sp>
      <p:graphicFrame>
        <p:nvGraphicFramePr>
          <p:cNvPr id="27" name="Table 5">
            <a:extLst>
              <a:ext uri="{FF2B5EF4-FFF2-40B4-BE49-F238E27FC236}">
                <a16:creationId xmlns:a16="http://schemas.microsoft.com/office/drawing/2014/main" id="{FF211151-F5C2-5940-8A38-968B358831E9}"/>
              </a:ext>
            </a:extLst>
          </p:cNvPr>
          <p:cNvGraphicFramePr>
            <a:graphicFrameLocks noGrp="1"/>
          </p:cNvGraphicFramePr>
          <p:nvPr/>
        </p:nvGraphicFramePr>
        <p:xfrm>
          <a:off x="9812347" y="5034777"/>
          <a:ext cx="1941345" cy="1371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29610">
                  <a:extLst>
                    <a:ext uri="{9D8B030D-6E8A-4147-A177-3AD203B41FA5}">
                      <a16:colId xmlns:a16="http://schemas.microsoft.com/office/drawing/2014/main" val="2205430460"/>
                    </a:ext>
                  </a:extLst>
                </a:gridCol>
                <a:gridCol w="711735">
                  <a:extLst>
                    <a:ext uri="{9D8B030D-6E8A-4147-A177-3AD203B41FA5}">
                      <a16:colId xmlns:a16="http://schemas.microsoft.com/office/drawing/2014/main" val="512175801"/>
                    </a:ext>
                  </a:extLst>
                </a:gridCol>
              </a:tblGrid>
              <a:tr h="152949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To-state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BC1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1196628"/>
                  </a:ext>
                </a:extLst>
              </a:tr>
              <a:tr h="152949"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Unoccupied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-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41058065"/>
                  </a:ext>
                </a:extLst>
              </a:tr>
              <a:tr h="152949"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Residential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-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35917453"/>
                  </a:ext>
                </a:extLst>
              </a:tr>
              <a:tr h="152949"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Commercial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-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53463695"/>
                  </a:ext>
                </a:extLst>
              </a:tr>
              <a:tr h="152949"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Seasonal Rental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H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29360215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B15F635B-9748-C84D-BCBA-647B3989E194}"/>
              </a:ext>
            </a:extLst>
          </p:cNvPr>
          <p:cNvSpPr txBox="1"/>
          <p:nvPr/>
        </p:nvSpPr>
        <p:spPr>
          <a:xfrm>
            <a:off x="10146787" y="4665445"/>
            <a:ext cx="12619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/>
              <a:t>S3: Building codes (BC) for land use transitions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A025C0A-B398-C749-98E7-B5AE2ACBB549}"/>
              </a:ext>
            </a:extLst>
          </p:cNvPr>
          <p:cNvSpPr txBox="1"/>
          <p:nvPr/>
        </p:nvSpPr>
        <p:spPr>
          <a:xfrm>
            <a:off x="255437" y="231521"/>
            <a:ext cx="39010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300"/>
              </a:spcAft>
            </a:pPr>
            <a:r>
              <a:rPr lang="en-US" sz="2400" b="1" dirty="0"/>
              <a:t>Scenario 0 vs. 2 &amp; 3</a:t>
            </a:r>
            <a:endParaRPr lang="en-US" sz="12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3BC12AC-88F7-5943-A007-59000EBB19FF}"/>
              </a:ext>
            </a:extLst>
          </p:cNvPr>
          <p:cNvSpPr txBox="1"/>
          <p:nvPr/>
        </p:nvSpPr>
        <p:spPr>
          <a:xfrm>
            <a:off x="8523382" y="113954"/>
            <a:ext cx="35584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Scenario 2 and 3: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Modify zoning layer and enforce zoning regulations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Establish building codes (S3 only)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CSZ at year 40 (1,000-yr)</a:t>
            </a:r>
          </a:p>
        </p:txBody>
      </p:sp>
    </p:spTree>
    <p:extLst>
      <p:ext uri="{BB962C8B-B14F-4D97-AF65-F5344CB8AC3E}">
        <p14:creationId xmlns:p14="http://schemas.microsoft.com/office/powerpoint/2010/main" val="18559400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B5D601A-3DF8-BF42-B14F-189A286EAA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8332"/>
          <a:stretch/>
        </p:blipFill>
        <p:spPr>
          <a:xfrm>
            <a:off x="9025141" y="853576"/>
            <a:ext cx="3111763" cy="4846320"/>
          </a:xfrm>
          <a:prstGeom prst="rect">
            <a:avLst/>
          </a:prstGeom>
          <a:ln w="6350">
            <a:solidFill>
              <a:schemeClr val="tx2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B3E53F6-90D3-EA4B-87AB-E418418D84D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8332"/>
          <a:stretch/>
        </p:blipFill>
        <p:spPr>
          <a:xfrm>
            <a:off x="5644839" y="858644"/>
            <a:ext cx="3111763" cy="4846320"/>
          </a:xfrm>
          <a:prstGeom prst="rect">
            <a:avLst/>
          </a:prstGeom>
          <a:ln w="6350">
            <a:solidFill>
              <a:schemeClr val="tx2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F10C91B-45A9-A04A-BF58-DEC7999A252A}"/>
              </a:ext>
            </a:extLst>
          </p:cNvPr>
          <p:cNvSpPr txBox="1"/>
          <p:nvPr/>
        </p:nvSpPr>
        <p:spPr>
          <a:xfrm>
            <a:off x="6176012" y="4638067"/>
            <a:ext cx="2577337" cy="1061829"/>
          </a:xfrm>
          <a:prstGeom prst="rect">
            <a:avLst/>
          </a:prstGeom>
          <a:solidFill>
            <a:schemeClr val="bg1"/>
          </a:solidFill>
          <a:ln w="6350"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sz="1050" dirty="0"/>
              <a:t>Scenario 1: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Unrestricted status quo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No regulations = neighborhood effect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Zoning and land use planning in current condition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CSZ at year 40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1B129E-112F-7F42-A6C6-ED6FA08248F0}"/>
              </a:ext>
            </a:extLst>
          </p:cNvPr>
          <p:cNvSpPr txBox="1"/>
          <p:nvPr/>
        </p:nvSpPr>
        <p:spPr>
          <a:xfrm>
            <a:off x="9867594" y="4799650"/>
            <a:ext cx="2269310" cy="900246"/>
          </a:xfrm>
          <a:prstGeom prst="rect">
            <a:avLst/>
          </a:prstGeom>
          <a:solidFill>
            <a:schemeClr val="bg1"/>
          </a:solidFill>
          <a:ln w="6350"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sz="1050" dirty="0"/>
              <a:t>Scenario 2 and 3: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Modify zoning layer and enforce zoning regulations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Establish building codes (S3 only)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CSZ at year 40 (1,000-yr)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0043F32-6CF5-4E46-B62D-357D23A8BC63}"/>
              </a:ext>
            </a:extLst>
          </p:cNvPr>
          <p:cNvGrpSpPr/>
          <p:nvPr/>
        </p:nvGrpSpPr>
        <p:grpSpPr>
          <a:xfrm>
            <a:off x="105839" y="853576"/>
            <a:ext cx="2003202" cy="3423736"/>
            <a:chOff x="8082522" y="3036048"/>
            <a:chExt cx="2003202" cy="342373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0A9BAFF-A8E6-7346-9BDD-7D98CE32E0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8152" t="18692" r="39148" b="18780"/>
            <a:stretch/>
          </p:blipFill>
          <p:spPr>
            <a:xfrm>
              <a:off x="8082522" y="3036048"/>
              <a:ext cx="1864366" cy="3423736"/>
            </a:xfrm>
            <a:prstGeom prst="rect">
              <a:avLst/>
            </a:prstGeom>
            <a:ln w="12700">
              <a:solidFill>
                <a:schemeClr val="tx2"/>
              </a:solidFill>
            </a:ln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8302E7D-275F-7549-AD2D-1FE0B311F2F5}"/>
                </a:ext>
              </a:extLst>
            </p:cNvPr>
            <p:cNvSpPr txBox="1"/>
            <p:nvPr/>
          </p:nvSpPr>
          <p:spPr>
            <a:xfrm>
              <a:off x="8754868" y="6152007"/>
              <a:ext cx="1330856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Initial land use 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9B510EF0-5B92-2142-A989-86E67396FD0E}"/>
              </a:ext>
            </a:extLst>
          </p:cNvPr>
          <p:cNvSpPr txBox="1"/>
          <p:nvPr/>
        </p:nvSpPr>
        <p:spPr>
          <a:xfrm>
            <a:off x="201211" y="187454"/>
            <a:ext cx="3049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300"/>
              </a:spcAft>
            </a:pPr>
            <a:r>
              <a:rPr lang="en-US" sz="2400" b="1" dirty="0"/>
              <a:t>Land use comparisons</a:t>
            </a:r>
            <a:endParaRPr lang="en-US" sz="12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F95485B-D1FC-5049-8730-DC1931E2095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37911"/>
          <a:stretch/>
        </p:blipFill>
        <p:spPr>
          <a:xfrm>
            <a:off x="2243310" y="853576"/>
            <a:ext cx="3132990" cy="4846320"/>
          </a:xfrm>
          <a:prstGeom prst="rect">
            <a:avLst/>
          </a:prstGeom>
          <a:ln w="6350">
            <a:solidFill>
              <a:schemeClr val="tx2"/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8F610DA-34D1-0E4C-A219-2BE0F558CB4A}"/>
              </a:ext>
            </a:extLst>
          </p:cNvPr>
          <p:cNvSpPr txBox="1"/>
          <p:nvPr/>
        </p:nvSpPr>
        <p:spPr>
          <a:xfrm>
            <a:off x="2798963" y="4799650"/>
            <a:ext cx="2577337" cy="900246"/>
          </a:xfrm>
          <a:prstGeom prst="rect">
            <a:avLst/>
          </a:prstGeom>
          <a:solidFill>
            <a:schemeClr val="bg1"/>
          </a:solidFill>
          <a:ln w="6350"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sz="1050" dirty="0"/>
              <a:t>Scenario 0: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Status quo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Current zoning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Land use planning in current condition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CSZ at year 40 (1,000-yr)</a:t>
            </a:r>
          </a:p>
        </p:txBody>
      </p:sp>
    </p:spTree>
    <p:extLst>
      <p:ext uri="{BB962C8B-B14F-4D97-AF65-F5344CB8AC3E}">
        <p14:creationId xmlns:p14="http://schemas.microsoft.com/office/powerpoint/2010/main" val="24798840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B510EF0-5B92-2142-A989-86E67396FD0E}"/>
              </a:ext>
            </a:extLst>
          </p:cNvPr>
          <p:cNvSpPr txBox="1"/>
          <p:nvPr/>
        </p:nvSpPr>
        <p:spPr>
          <a:xfrm>
            <a:off x="201211" y="187454"/>
            <a:ext cx="3049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300"/>
              </a:spcAft>
            </a:pPr>
            <a:r>
              <a:rPr lang="en-US" sz="2400" b="1" dirty="0"/>
              <a:t>Land use comparisons</a:t>
            </a:r>
            <a:endParaRPr lang="en-US" sz="12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18E7A21-5496-D44F-8877-2D9A2F6D6B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4211" y="832553"/>
            <a:ext cx="8803578" cy="5192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9600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B510EF0-5B92-2142-A989-86E67396FD0E}"/>
              </a:ext>
            </a:extLst>
          </p:cNvPr>
          <p:cNvSpPr txBox="1"/>
          <p:nvPr/>
        </p:nvSpPr>
        <p:spPr>
          <a:xfrm>
            <a:off x="201211" y="187454"/>
            <a:ext cx="3049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300"/>
              </a:spcAft>
            </a:pPr>
            <a:r>
              <a:rPr lang="en-US" sz="2400" b="1" dirty="0"/>
              <a:t>Parcel Damage</a:t>
            </a:r>
            <a:endParaRPr lang="en-US" sz="12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E75D5A6-3236-AF42-B214-634BDE502A2F}"/>
              </a:ext>
            </a:extLst>
          </p:cNvPr>
          <p:cNvSpPr txBox="1"/>
          <p:nvPr/>
        </p:nvSpPr>
        <p:spPr>
          <a:xfrm>
            <a:off x="201211" y="710760"/>
            <a:ext cx="3422935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Defining “damaged parcel” as being in complete damage state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Still trying to figure out how to best show tradeoffs across policies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442947D-BD83-AF40-BCC1-02C7C41C9FF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9905"/>
          <a:stretch/>
        </p:blipFill>
        <p:spPr>
          <a:xfrm>
            <a:off x="3750322" y="78057"/>
            <a:ext cx="2688859" cy="368427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2A48DC4-70D9-6E4E-BE66-7BC148CC4A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9389" y="20429"/>
            <a:ext cx="4851400" cy="3022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C85E1E4-90F5-8B4B-A17D-A23B835F35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72795" y="2943922"/>
            <a:ext cx="3902309" cy="388187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3D75125-C945-4648-B074-BB31FB6458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3757343"/>
            <a:ext cx="7556500" cy="302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3606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632392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" name="Group 100">
            <a:extLst>
              <a:ext uri="{FF2B5EF4-FFF2-40B4-BE49-F238E27FC236}">
                <a16:creationId xmlns:a16="http://schemas.microsoft.com/office/drawing/2014/main" id="{6B80435C-B623-FB43-8248-C15085BD17C1}"/>
              </a:ext>
            </a:extLst>
          </p:cNvPr>
          <p:cNvGrpSpPr/>
          <p:nvPr/>
        </p:nvGrpSpPr>
        <p:grpSpPr>
          <a:xfrm>
            <a:off x="997842" y="3307596"/>
            <a:ext cx="5798750" cy="3098209"/>
            <a:chOff x="863597" y="3362597"/>
            <a:chExt cx="5798750" cy="3098209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9ABEE3F3-AE5D-4544-81B3-1ACDDEC280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67387" y="3526713"/>
              <a:ext cx="0" cy="263744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9D94208F-C75B-594E-8FC7-2739FFC4C5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67387" y="3919032"/>
              <a:ext cx="1043193" cy="115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3B32479E-6CC4-2B45-965D-473631045101}"/>
                </a:ext>
              </a:extLst>
            </p:cNvPr>
            <p:cNvCxnSpPr>
              <a:cxnSpLocks/>
            </p:cNvCxnSpPr>
            <p:nvPr/>
          </p:nvCxnSpPr>
          <p:spPr>
            <a:xfrm>
              <a:off x="2308322" y="3920188"/>
              <a:ext cx="0" cy="153862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98234AEB-D367-B24A-80FE-1C178E979EB5}"/>
                </a:ext>
              </a:extLst>
            </p:cNvPr>
            <p:cNvCxnSpPr/>
            <p:nvPr/>
          </p:nvCxnSpPr>
          <p:spPr>
            <a:xfrm>
              <a:off x="4853917" y="3896716"/>
              <a:ext cx="162282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A2C29EFF-E186-E14D-8FC4-DF411880E8E8}"/>
                </a:ext>
              </a:extLst>
            </p:cNvPr>
            <p:cNvSpPr/>
            <p:nvPr/>
          </p:nvSpPr>
          <p:spPr>
            <a:xfrm>
              <a:off x="2308323" y="3896716"/>
              <a:ext cx="2545594" cy="1562092"/>
            </a:xfrm>
            <a:custGeom>
              <a:avLst/>
              <a:gdLst>
                <a:gd name="connsiteX0" fmla="*/ 0 w 2420471"/>
                <a:gd name="connsiteY0" fmla="*/ 2700169 h 2700169"/>
                <a:gd name="connsiteX1" fmla="*/ 978946 w 2420471"/>
                <a:gd name="connsiteY1" fmla="*/ 537882 h 2700169"/>
                <a:gd name="connsiteX2" fmla="*/ 2420471 w 2420471"/>
                <a:gd name="connsiteY2" fmla="*/ 0 h 2700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20471" h="2700169">
                  <a:moveTo>
                    <a:pt x="0" y="2700169"/>
                  </a:moveTo>
                  <a:cubicBezTo>
                    <a:pt x="287767" y="1844039"/>
                    <a:pt x="575534" y="987910"/>
                    <a:pt x="978946" y="537882"/>
                  </a:cubicBezTo>
                  <a:cubicBezTo>
                    <a:pt x="1382358" y="87854"/>
                    <a:pt x="1901414" y="43927"/>
                    <a:pt x="2420471" y="0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E68BD80-3501-154E-973D-A8B1167FDB2A}"/>
                </a:ext>
              </a:extLst>
            </p:cNvPr>
            <p:cNvSpPr txBox="1"/>
            <p:nvPr/>
          </p:nvSpPr>
          <p:spPr>
            <a:xfrm rot="16200000">
              <a:off x="-341934" y="4732241"/>
              <a:ext cx="2849299" cy="4382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System Performance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BD305A5-C1C2-CB46-B080-4FA775B0AD1A}"/>
                </a:ext>
              </a:extLst>
            </p:cNvPr>
            <p:cNvSpPr txBox="1"/>
            <p:nvPr/>
          </p:nvSpPr>
          <p:spPr>
            <a:xfrm>
              <a:off x="1776503" y="6199196"/>
              <a:ext cx="477301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Time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C858A87C-07B6-DF4F-8EEB-A64640AE1EFD}"/>
                </a:ext>
              </a:extLst>
            </p:cNvPr>
            <p:cNvCxnSpPr>
              <a:cxnSpLocks/>
            </p:cNvCxnSpPr>
            <p:nvPr/>
          </p:nvCxnSpPr>
          <p:spPr>
            <a:xfrm>
              <a:off x="2083011" y="3564793"/>
              <a:ext cx="219523" cy="35539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Left Brace 15">
              <a:extLst>
                <a:ext uri="{FF2B5EF4-FFF2-40B4-BE49-F238E27FC236}">
                  <a16:creationId xmlns:a16="http://schemas.microsoft.com/office/drawing/2014/main" id="{0DB9993C-E728-2146-9251-1042C89A492E}"/>
                </a:ext>
              </a:extLst>
            </p:cNvPr>
            <p:cNvSpPr/>
            <p:nvPr/>
          </p:nvSpPr>
          <p:spPr>
            <a:xfrm>
              <a:off x="1827921" y="3919418"/>
              <a:ext cx="462445" cy="1535411"/>
            </a:xfrm>
            <a:prstGeom prst="leftBrace">
              <a:avLst>
                <a:gd name="adj1" fmla="val 45924"/>
                <a:gd name="adj2" fmla="val 38514"/>
              </a:avLst>
            </a:prstGeom>
            <a:ln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B435682-0490-5E4F-BDDE-42D5E86F9944}"/>
                </a:ext>
              </a:extLst>
            </p:cNvPr>
            <p:cNvSpPr txBox="1"/>
            <p:nvPr/>
          </p:nvSpPr>
          <p:spPr>
            <a:xfrm rot="16200000">
              <a:off x="843407" y="4526085"/>
              <a:ext cx="1331392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Loss of System Performance (functionality)</a:t>
              </a:r>
            </a:p>
          </p:txBody>
        </p:sp>
        <p:sp>
          <p:nvSpPr>
            <p:cNvPr id="18" name="Left Brace 17">
              <a:extLst>
                <a:ext uri="{FF2B5EF4-FFF2-40B4-BE49-F238E27FC236}">
                  <a16:creationId xmlns:a16="http://schemas.microsoft.com/office/drawing/2014/main" id="{0E63416B-6E14-A941-8ED5-2390504025F5}"/>
                </a:ext>
              </a:extLst>
            </p:cNvPr>
            <p:cNvSpPr/>
            <p:nvPr/>
          </p:nvSpPr>
          <p:spPr>
            <a:xfrm rot="5400000">
              <a:off x="3472703" y="2529780"/>
              <a:ext cx="215444" cy="2539689"/>
            </a:xfrm>
            <a:prstGeom prst="leftBrace">
              <a:avLst>
                <a:gd name="adj1" fmla="val 45924"/>
                <a:gd name="adj2" fmla="val 47264"/>
              </a:avLst>
            </a:prstGeom>
            <a:ln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693B845-B6D5-B949-8AF3-880D49963591}"/>
                </a:ext>
              </a:extLst>
            </p:cNvPr>
            <p:cNvSpPr txBox="1"/>
            <p:nvPr/>
          </p:nvSpPr>
          <p:spPr>
            <a:xfrm>
              <a:off x="2568540" y="3499884"/>
              <a:ext cx="2307771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Time to recover (repair time)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0B56C1C-2982-124B-9D19-0D7688981A25}"/>
                </a:ext>
              </a:extLst>
            </p:cNvPr>
            <p:cNvSpPr txBox="1"/>
            <p:nvPr/>
          </p:nvSpPr>
          <p:spPr>
            <a:xfrm>
              <a:off x="1137749" y="3362597"/>
              <a:ext cx="159487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Disturbance Occurs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E30227A1-4B48-0546-831D-1FDBF3C8F98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67387" y="6164160"/>
              <a:ext cx="539496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3E3486CB-69AF-FA46-A557-1E15A1DBF78E}"/>
              </a:ext>
            </a:extLst>
          </p:cNvPr>
          <p:cNvGrpSpPr/>
          <p:nvPr/>
        </p:nvGrpSpPr>
        <p:grpSpPr>
          <a:xfrm>
            <a:off x="10138686" y="200776"/>
            <a:ext cx="1900893" cy="987061"/>
            <a:chOff x="10291107" y="288971"/>
            <a:chExt cx="1900893" cy="987061"/>
          </a:xfrm>
        </p:grpSpPr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4754B35F-467B-FE42-9A85-D49BAF2CF404}"/>
                </a:ext>
              </a:extLst>
            </p:cNvPr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291107" y="288971"/>
              <a:ext cx="1828800" cy="9144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301D683-46A5-964A-8CAE-460BEAB6C348}"/>
                </a:ext>
              </a:extLst>
            </p:cNvPr>
            <p:cNvSpPr txBox="1"/>
            <p:nvPr/>
          </p:nvSpPr>
          <p:spPr>
            <a:xfrm>
              <a:off x="10874010" y="1045200"/>
              <a:ext cx="1317990" cy="230832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900" dirty="0"/>
                <a:t>Kameshwar </a:t>
              </a:r>
              <a:r>
                <a:rPr lang="en-US" sz="900" i="1" dirty="0"/>
                <a:t>et al.</a:t>
              </a:r>
              <a:r>
                <a:rPr lang="en-US" sz="900" dirty="0"/>
                <a:t> (2019)</a:t>
              </a: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ED43B8EB-F95A-F840-B7B7-4BD2CB88717F}"/>
              </a:ext>
            </a:extLst>
          </p:cNvPr>
          <p:cNvGrpSpPr/>
          <p:nvPr/>
        </p:nvGrpSpPr>
        <p:grpSpPr>
          <a:xfrm>
            <a:off x="8084142" y="186357"/>
            <a:ext cx="1961302" cy="966189"/>
            <a:chOff x="8175748" y="288971"/>
            <a:chExt cx="1961302" cy="966189"/>
          </a:xfrm>
        </p:grpSpPr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5B647E8D-22B4-6840-B35C-CDF771D188F9}"/>
                </a:ext>
              </a:extLst>
            </p:cNvPr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75748" y="288971"/>
              <a:ext cx="1828800" cy="9144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1F322FFC-CDEF-9C47-ACAD-5C76A394C4C7}"/>
                </a:ext>
              </a:extLst>
            </p:cNvPr>
            <p:cNvSpPr txBox="1"/>
            <p:nvPr/>
          </p:nvSpPr>
          <p:spPr>
            <a:xfrm>
              <a:off x="8968140" y="1024328"/>
              <a:ext cx="1168910" cy="230832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900" dirty="0"/>
                <a:t>Bruneau </a:t>
              </a:r>
              <a:r>
                <a:rPr lang="en-US" sz="900" i="1" dirty="0"/>
                <a:t>et al.</a:t>
              </a:r>
              <a:r>
                <a:rPr lang="en-US" sz="900" dirty="0"/>
                <a:t> (2003)</a:t>
              </a: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DF187060-369F-C941-9466-2FFD3BF10860}"/>
              </a:ext>
            </a:extLst>
          </p:cNvPr>
          <p:cNvGrpSpPr/>
          <p:nvPr/>
        </p:nvGrpSpPr>
        <p:grpSpPr>
          <a:xfrm>
            <a:off x="8080521" y="1279450"/>
            <a:ext cx="1892880" cy="1017978"/>
            <a:chOff x="8182622" y="1427213"/>
            <a:chExt cx="1892880" cy="1017978"/>
          </a:xfrm>
        </p:grpSpPr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6C550FC2-7E56-A843-8BE1-64A5640F02A8}"/>
                </a:ext>
              </a:extLst>
            </p:cNvPr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182622" y="1427213"/>
              <a:ext cx="1828800" cy="9144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E9F7FD61-8DB1-A64C-959F-9B860559663C}"/>
                </a:ext>
              </a:extLst>
            </p:cNvPr>
            <p:cNvSpPr txBox="1"/>
            <p:nvPr/>
          </p:nvSpPr>
          <p:spPr>
            <a:xfrm>
              <a:off x="9071701" y="2214359"/>
              <a:ext cx="1003801" cy="230832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900" dirty="0"/>
                <a:t>NIST CRPG (2016)</a:t>
              </a:r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E36A8B9E-57E5-0047-A1A5-DB82DCCCBC50}"/>
              </a:ext>
            </a:extLst>
          </p:cNvPr>
          <p:cNvSpPr txBox="1"/>
          <p:nvPr/>
        </p:nvSpPr>
        <p:spPr>
          <a:xfrm>
            <a:off x="255438" y="231521"/>
            <a:ext cx="47039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300"/>
              </a:spcAft>
            </a:pPr>
            <a:r>
              <a:rPr lang="en-US" sz="2400" b="1" dirty="0"/>
              <a:t>Motivation</a:t>
            </a:r>
            <a:endParaRPr lang="en-US" sz="12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7695C35-0056-A54D-83A1-7FECFE2F5E81}"/>
              </a:ext>
            </a:extLst>
          </p:cNvPr>
          <p:cNvSpPr txBox="1"/>
          <p:nvPr/>
        </p:nvSpPr>
        <p:spPr>
          <a:xfrm>
            <a:off x="317860" y="780781"/>
            <a:ext cx="604199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2880" indent="-182880">
              <a:buFont typeface="Arial" panose="020B0604020202020204" pitchFamily="34" charset="0"/>
              <a:buChar char="•"/>
            </a:pPr>
            <a:r>
              <a:rPr lang="en-US" sz="1400" i="1" dirty="0"/>
              <a:t>Resilience</a:t>
            </a:r>
            <a:r>
              <a:rPr lang="en-US" sz="1400" dirty="0"/>
              <a:t> often defined as two parts*:</a:t>
            </a:r>
          </a:p>
          <a:p>
            <a:pPr marL="857250" lvl="1" indent="-400050">
              <a:buFont typeface="+mj-lt"/>
              <a:buAutoNum type="romanUcPeriod"/>
            </a:pPr>
            <a:r>
              <a:rPr lang="en-US" sz="1200" dirty="0"/>
              <a:t>Loss of system performance</a:t>
            </a:r>
          </a:p>
          <a:p>
            <a:pPr marL="857250" lvl="1" indent="-400050">
              <a:buFont typeface="+mj-lt"/>
              <a:buAutoNum type="romanUcPeriod"/>
            </a:pPr>
            <a:r>
              <a:rPr lang="en-US" sz="1200" dirty="0"/>
              <a:t>Time to recover</a:t>
            </a:r>
            <a:endParaRPr lang="en-US" sz="1400" dirty="0"/>
          </a:p>
          <a:p>
            <a:pPr marL="182880" indent="-182880">
              <a:buFont typeface="Arial" panose="020B0604020202020204" pitchFamily="34" charset="0"/>
              <a:buChar char="•"/>
            </a:pPr>
            <a:r>
              <a:rPr lang="en-US" sz="1400" dirty="0"/>
              <a:t>Resilience often evaluated under present-day conditions</a:t>
            </a:r>
          </a:p>
          <a:p>
            <a:pPr marL="640080" lvl="1" indent="-182880">
              <a:buFont typeface="Arial" panose="020B0604020202020204" pitchFamily="34" charset="0"/>
              <a:buChar char="•"/>
            </a:pPr>
            <a:r>
              <a:rPr lang="en-US" sz="1200" dirty="0"/>
              <a:t>Some studies consider infrastructure deterioration</a:t>
            </a:r>
          </a:p>
          <a:p>
            <a:pPr marL="182880" indent="-18288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182880" indent="-182880">
              <a:buFont typeface="Arial" panose="020B0604020202020204" pitchFamily="34" charset="0"/>
              <a:buChar char="•"/>
            </a:pPr>
            <a:r>
              <a:rPr lang="en-US" sz="1400" dirty="0"/>
              <a:t>Want to consider what leads to resilient communities</a:t>
            </a:r>
          </a:p>
          <a:p>
            <a:pPr marL="640080" lvl="1" indent="-182880">
              <a:buFont typeface="Arial" panose="020B0604020202020204" pitchFamily="34" charset="0"/>
              <a:buChar char="•"/>
            </a:pPr>
            <a:r>
              <a:rPr lang="en-US" sz="1200" dirty="0"/>
              <a:t>What-if policy </a:t>
            </a:r>
            <a:r>
              <a:rPr lang="en-US" sz="1200" i="1" dirty="0"/>
              <a:t>B</a:t>
            </a:r>
            <a:r>
              <a:rPr lang="en-US" sz="1200" dirty="0"/>
              <a:t> was implemented rather than policy </a:t>
            </a:r>
            <a:r>
              <a:rPr lang="en-US" sz="1200" i="1" dirty="0"/>
              <a:t>A</a:t>
            </a:r>
            <a:r>
              <a:rPr lang="en-US" sz="1200" dirty="0"/>
              <a:t>?</a:t>
            </a:r>
            <a:endParaRPr lang="en-US" sz="1200" i="1" dirty="0"/>
          </a:p>
          <a:p>
            <a:pPr marL="640080" lvl="1" indent="-182880">
              <a:buFont typeface="Arial" panose="020B0604020202020204" pitchFamily="34" charset="0"/>
              <a:buChar char="•"/>
            </a:pPr>
            <a:r>
              <a:rPr lang="en-US" sz="1200" dirty="0"/>
              <a:t>Projections in future; use as a planning tool</a:t>
            </a:r>
          </a:p>
          <a:p>
            <a:pPr marL="182880" indent="-18288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182880" indent="-182880">
              <a:buFont typeface="Arial" panose="020B0604020202020204" pitchFamily="34" charset="0"/>
              <a:buChar char="•"/>
            </a:pPr>
            <a:r>
              <a:rPr lang="en-US" sz="1400" dirty="0"/>
              <a:t>Policy, land use planning, and changes to public infrastructure</a:t>
            </a: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E7F37D70-A475-3942-A86C-4B4CAA34A402}"/>
              </a:ext>
            </a:extLst>
          </p:cNvPr>
          <p:cNvGrpSpPr/>
          <p:nvPr/>
        </p:nvGrpSpPr>
        <p:grpSpPr>
          <a:xfrm>
            <a:off x="10148350" y="1279450"/>
            <a:ext cx="1949420" cy="1041345"/>
            <a:chOff x="10253959" y="1427213"/>
            <a:chExt cx="1949420" cy="1041345"/>
          </a:xfrm>
        </p:grpSpPr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67BBC882-1C43-294B-87A3-F2896AF100C4}"/>
                </a:ext>
              </a:extLst>
            </p:cNvPr>
            <p:cNvPicPr>
              <a:picLocks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253959" y="1427213"/>
              <a:ext cx="1828800" cy="914400"/>
            </a:xfrm>
            <a:prstGeom prst="rect">
              <a:avLst/>
            </a:prstGeom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8441A599-BBC9-7246-8EE3-1A1D013C8BDC}"/>
                </a:ext>
              </a:extLst>
            </p:cNvPr>
            <p:cNvSpPr txBox="1"/>
            <p:nvPr/>
          </p:nvSpPr>
          <p:spPr>
            <a:xfrm>
              <a:off x="10616085" y="2237726"/>
              <a:ext cx="1587294" cy="230832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900" dirty="0"/>
                <a:t>Oregon Resilience Plan (2013)</a:t>
              </a: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FB37643B-0C81-F943-BE52-76B7B86E61D3}"/>
              </a:ext>
            </a:extLst>
          </p:cNvPr>
          <p:cNvGrpSpPr/>
          <p:nvPr/>
        </p:nvGrpSpPr>
        <p:grpSpPr>
          <a:xfrm>
            <a:off x="10210779" y="2377412"/>
            <a:ext cx="1828800" cy="1065858"/>
            <a:chOff x="10333710" y="2724289"/>
            <a:chExt cx="1828800" cy="1065858"/>
          </a:xfrm>
        </p:grpSpPr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23B67953-DD0A-0A43-A17A-A196AADF5BD5}"/>
                </a:ext>
              </a:extLst>
            </p:cNvPr>
            <p:cNvPicPr>
              <a:picLocks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333710" y="2724289"/>
              <a:ext cx="1828800" cy="9144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7A50552C-E88E-FA4B-BC27-00D6263AA8BF}"/>
                </a:ext>
              </a:extLst>
            </p:cNvPr>
            <p:cNvSpPr txBox="1"/>
            <p:nvPr/>
          </p:nvSpPr>
          <p:spPr>
            <a:xfrm>
              <a:off x="11182990" y="3559315"/>
              <a:ext cx="946093" cy="230832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900" dirty="0"/>
                <a:t>Sun </a:t>
              </a:r>
              <a:r>
                <a:rPr lang="en-US" sz="900" i="1" dirty="0"/>
                <a:t>et al.</a:t>
              </a:r>
              <a:r>
                <a:rPr lang="en-US" sz="900" dirty="0"/>
                <a:t> (2021)</a:t>
              </a:r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88236CEB-747D-134B-8986-825CB788BA23}"/>
              </a:ext>
            </a:extLst>
          </p:cNvPr>
          <p:cNvSpPr txBox="1"/>
          <p:nvPr/>
        </p:nvSpPr>
        <p:spPr>
          <a:xfrm>
            <a:off x="0" y="6397598"/>
            <a:ext cx="41674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*There are nuances in the definition of </a:t>
            </a:r>
            <a:r>
              <a:rPr lang="en-US" sz="1000" i="1" dirty="0"/>
              <a:t>resilience. </a:t>
            </a:r>
            <a:r>
              <a:rPr lang="en-US" sz="1000" dirty="0"/>
              <a:t>Some definitions have more than two parts (e.g., UNDRR Terminology on Disaster Risk Reduction)</a:t>
            </a: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362D1202-5568-1145-80EF-8582E1861015}"/>
              </a:ext>
            </a:extLst>
          </p:cNvPr>
          <p:cNvGrpSpPr/>
          <p:nvPr/>
        </p:nvGrpSpPr>
        <p:grpSpPr>
          <a:xfrm>
            <a:off x="8080521" y="2372632"/>
            <a:ext cx="2072703" cy="1046624"/>
            <a:chOff x="8124771" y="2760331"/>
            <a:chExt cx="2072703" cy="1046624"/>
          </a:xfrm>
        </p:grpSpPr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F5BDEFA6-1BF1-F749-A4CA-601CA115A8AE}"/>
                </a:ext>
              </a:extLst>
            </p:cNvPr>
            <p:cNvPicPr>
              <a:picLocks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124771" y="2760331"/>
              <a:ext cx="1828800" cy="9144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9A9911BB-ACD0-3A45-A061-AC77F122783E}"/>
                </a:ext>
              </a:extLst>
            </p:cNvPr>
            <p:cNvSpPr txBox="1"/>
            <p:nvPr/>
          </p:nvSpPr>
          <p:spPr>
            <a:xfrm>
              <a:off x="9026961" y="3576123"/>
              <a:ext cx="1170513" cy="230832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900" dirty="0"/>
                <a:t>Hosseini </a:t>
              </a:r>
              <a:r>
                <a:rPr lang="en-US" sz="900" i="1" dirty="0"/>
                <a:t>et al</a:t>
              </a:r>
              <a:r>
                <a:rPr lang="en-US" sz="900" dirty="0"/>
                <a:t>. (2016)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C4490105-575D-4B47-B067-5004E043D36B}"/>
              </a:ext>
            </a:extLst>
          </p:cNvPr>
          <p:cNvGrpSpPr/>
          <p:nvPr/>
        </p:nvGrpSpPr>
        <p:grpSpPr>
          <a:xfrm>
            <a:off x="10247266" y="3471725"/>
            <a:ext cx="1865473" cy="1029816"/>
            <a:chOff x="10291107" y="4133978"/>
            <a:chExt cx="1865473" cy="1029816"/>
          </a:xfrm>
        </p:grpSpPr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1ED5FEE5-1091-A044-807D-C5E8C4AC09A8}"/>
                </a:ext>
              </a:extLst>
            </p:cNvPr>
            <p:cNvPicPr>
              <a:picLocks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291107" y="4133978"/>
              <a:ext cx="1828800" cy="9144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515213B3-C20E-C545-B295-FBF8F0E1E7BF}"/>
                </a:ext>
              </a:extLst>
            </p:cNvPr>
            <p:cNvSpPr txBox="1"/>
            <p:nvPr/>
          </p:nvSpPr>
          <p:spPr>
            <a:xfrm>
              <a:off x="10649436" y="4932962"/>
              <a:ext cx="1507144" cy="230832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lstStyle/>
            <a:p>
              <a:pPr algn="r"/>
              <a:r>
                <a:rPr lang="en-US" sz="900" dirty="0"/>
                <a:t>Chang and </a:t>
              </a:r>
              <a:r>
                <a:rPr lang="en-US" sz="900" dirty="0" err="1"/>
                <a:t>Shinozuka</a:t>
              </a:r>
              <a:r>
                <a:rPr lang="en-US" sz="900" dirty="0"/>
                <a:t> (2004)</a:t>
              </a:r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7C85BC1F-DD9F-BE42-925E-FBEC36C34CB3}"/>
              </a:ext>
            </a:extLst>
          </p:cNvPr>
          <p:cNvGrpSpPr/>
          <p:nvPr/>
        </p:nvGrpSpPr>
        <p:grpSpPr>
          <a:xfrm>
            <a:off x="8108256" y="3446806"/>
            <a:ext cx="1908583" cy="1079653"/>
            <a:chOff x="8239767" y="4176202"/>
            <a:chExt cx="1908583" cy="1079653"/>
          </a:xfrm>
        </p:grpSpPr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CDF64BDB-DAE6-FB4B-9C3A-81B1F1C8F987}"/>
                </a:ext>
              </a:extLst>
            </p:cNvPr>
            <p:cNvPicPr>
              <a:picLocks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239767" y="4176202"/>
              <a:ext cx="1828800" cy="9144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4290131D-BD44-1640-92C9-B9A44B68D024}"/>
                </a:ext>
              </a:extLst>
            </p:cNvPr>
            <p:cNvSpPr txBox="1"/>
            <p:nvPr/>
          </p:nvSpPr>
          <p:spPr>
            <a:xfrm>
              <a:off x="9154167" y="5025023"/>
              <a:ext cx="994183" cy="230832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lstStyle/>
            <a:p>
              <a:pPr algn="r"/>
              <a:r>
                <a:rPr lang="en-US" sz="900" dirty="0"/>
                <a:t>Fang </a:t>
              </a:r>
              <a:r>
                <a:rPr lang="en-US" sz="900" i="1" dirty="0"/>
                <a:t>et al. </a:t>
              </a:r>
              <a:r>
                <a:rPr lang="en-US" sz="900" dirty="0"/>
                <a:t>(2016)</a:t>
              </a:r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A262A23B-595D-D342-B98A-49ABEECC0418}"/>
              </a:ext>
            </a:extLst>
          </p:cNvPr>
          <p:cNvGrpSpPr/>
          <p:nvPr/>
        </p:nvGrpSpPr>
        <p:grpSpPr>
          <a:xfrm>
            <a:off x="10236115" y="4560749"/>
            <a:ext cx="1865473" cy="1040104"/>
            <a:chOff x="10224964" y="4794920"/>
            <a:chExt cx="1865473" cy="1040104"/>
          </a:xfrm>
        </p:grpSpPr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B3911A74-6112-7F41-BCCC-F91BA784FEC2}"/>
                </a:ext>
              </a:extLst>
            </p:cNvPr>
            <p:cNvPicPr>
              <a:picLocks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0224964" y="4794920"/>
              <a:ext cx="1828800" cy="9144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180ECCC4-E32C-7944-945F-C3A4F70DD158}"/>
                </a:ext>
              </a:extLst>
            </p:cNvPr>
            <p:cNvSpPr txBox="1"/>
            <p:nvPr/>
          </p:nvSpPr>
          <p:spPr>
            <a:xfrm>
              <a:off x="10504745" y="5604192"/>
              <a:ext cx="1585692" cy="230832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lstStyle/>
            <a:p>
              <a:pPr algn="r"/>
              <a:r>
                <a:rPr lang="en-US" sz="900" dirty="0"/>
                <a:t>Wang and van de Lindt (2021)</a:t>
              </a: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7EA36186-ACD5-A749-8009-E32A6FA26FC8}"/>
              </a:ext>
            </a:extLst>
          </p:cNvPr>
          <p:cNvGrpSpPr/>
          <p:nvPr/>
        </p:nvGrpSpPr>
        <p:grpSpPr>
          <a:xfrm>
            <a:off x="8099980" y="4516145"/>
            <a:ext cx="2016763" cy="1049428"/>
            <a:chOff x="8068311" y="4785596"/>
            <a:chExt cx="2016763" cy="1049428"/>
          </a:xfrm>
        </p:grpSpPr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469FC7DC-D103-E94B-92A2-8A82B33185AE}"/>
                </a:ext>
              </a:extLst>
            </p:cNvPr>
            <p:cNvPicPr>
              <a:picLocks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8068311" y="4785596"/>
              <a:ext cx="1828800" cy="9144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AFEF5A14-144E-0D4D-9304-C175DE29FA52}"/>
                </a:ext>
              </a:extLst>
            </p:cNvPr>
            <p:cNvSpPr txBox="1"/>
            <p:nvPr/>
          </p:nvSpPr>
          <p:spPr>
            <a:xfrm>
              <a:off x="8476940" y="5604192"/>
              <a:ext cx="1608134" cy="230832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lstStyle/>
            <a:p>
              <a:pPr algn="r"/>
              <a:r>
                <a:rPr lang="en-US" sz="900" dirty="0" err="1"/>
                <a:t>Frangopol</a:t>
              </a:r>
              <a:r>
                <a:rPr lang="en-US" sz="900" dirty="0"/>
                <a:t> and </a:t>
              </a:r>
              <a:r>
                <a:rPr lang="en-US" sz="900" dirty="0" err="1"/>
                <a:t>Bocchini</a:t>
              </a:r>
              <a:r>
                <a:rPr lang="en-US" sz="900" dirty="0"/>
                <a:t> (2011)</a:t>
              </a:r>
            </a:p>
          </p:txBody>
        </p: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DB28F8FD-D797-714A-8C24-45F70F9ED312}"/>
              </a:ext>
            </a:extLst>
          </p:cNvPr>
          <p:cNvGrpSpPr/>
          <p:nvPr/>
        </p:nvGrpSpPr>
        <p:grpSpPr>
          <a:xfrm>
            <a:off x="8088829" y="5680560"/>
            <a:ext cx="2074883" cy="973501"/>
            <a:chOff x="8088829" y="5680560"/>
            <a:chExt cx="2074883" cy="973501"/>
          </a:xfrm>
        </p:grpSpPr>
        <p:pic>
          <p:nvPicPr>
            <p:cNvPr id="90" name="Picture 89">
              <a:extLst>
                <a:ext uri="{FF2B5EF4-FFF2-40B4-BE49-F238E27FC236}">
                  <a16:creationId xmlns:a16="http://schemas.microsoft.com/office/drawing/2014/main" id="{FB2B1655-3638-CE47-86E6-E30C0B3FBAA8}"/>
                </a:ext>
              </a:extLst>
            </p:cNvPr>
            <p:cNvPicPr>
              <a:picLocks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8088829" y="5680560"/>
              <a:ext cx="1828800" cy="9144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CA8CE821-0BBE-644E-A11D-DC3280593D2D}"/>
                </a:ext>
              </a:extLst>
            </p:cNvPr>
            <p:cNvSpPr txBox="1"/>
            <p:nvPr/>
          </p:nvSpPr>
          <p:spPr>
            <a:xfrm>
              <a:off x="8368028" y="6423229"/>
              <a:ext cx="1795684" cy="230832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lstStyle/>
            <a:p>
              <a:pPr algn="r"/>
              <a:r>
                <a:rPr lang="en-US" sz="900" dirty="0"/>
                <a:t>Ouyang and </a:t>
              </a:r>
              <a:r>
                <a:rPr lang="en-US" sz="900" dirty="0" err="1"/>
                <a:t>Dueñas</a:t>
              </a:r>
              <a:r>
                <a:rPr lang="en-US" sz="900" dirty="0"/>
                <a:t>-Osorio (2014)</a:t>
              </a:r>
            </a:p>
          </p:txBody>
        </p:sp>
      </p:grpSp>
      <p:sp>
        <p:nvSpPr>
          <p:cNvPr id="102" name="Left Brace 101">
            <a:extLst>
              <a:ext uri="{FF2B5EF4-FFF2-40B4-BE49-F238E27FC236}">
                <a16:creationId xmlns:a16="http://schemas.microsoft.com/office/drawing/2014/main" id="{3B13682E-98C8-CB40-BF75-2E0E4EAE77FE}"/>
              </a:ext>
            </a:extLst>
          </p:cNvPr>
          <p:cNvSpPr/>
          <p:nvPr/>
        </p:nvSpPr>
        <p:spPr>
          <a:xfrm>
            <a:off x="7560622" y="134491"/>
            <a:ext cx="479502" cy="6507233"/>
          </a:xfrm>
          <a:prstGeom prst="leftBrace">
            <a:avLst>
              <a:gd name="adj1" fmla="val 50194"/>
              <a:gd name="adj2" fmla="val 28579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D21275FB-0EC0-4441-BC2E-1DFE8B594508}"/>
              </a:ext>
            </a:extLst>
          </p:cNvPr>
          <p:cNvSpPr txBox="1"/>
          <p:nvPr/>
        </p:nvSpPr>
        <p:spPr>
          <a:xfrm>
            <a:off x="5762790" y="1736650"/>
            <a:ext cx="18731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Some examples of </a:t>
            </a:r>
            <a:r>
              <a:rPr lang="en-US" sz="1400"/>
              <a:t>resilience curves</a:t>
            </a:r>
            <a:endParaRPr lang="en-US" sz="1400" dirty="0"/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3F512416-6241-6F41-9482-28E1F5780CF9}"/>
              </a:ext>
            </a:extLst>
          </p:cNvPr>
          <p:cNvGrpSpPr/>
          <p:nvPr/>
        </p:nvGrpSpPr>
        <p:grpSpPr>
          <a:xfrm>
            <a:off x="10210779" y="5680560"/>
            <a:ext cx="1934720" cy="969858"/>
            <a:chOff x="10210779" y="5680560"/>
            <a:chExt cx="1934720" cy="969858"/>
          </a:xfrm>
        </p:grpSpPr>
        <p:pic>
          <p:nvPicPr>
            <p:cNvPr id="105" name="Picture 104">
              <a:extLst>
                <a:ext uri="{FF2B5EF4-FFF2-40B4-BE49-F238E27FC236}">
                  <a16:creationId xmlns:a16="http://schemas.microsoft.com/office/drawing/2014/main" id="{37C5D0C0-B2E2-FF42-BD80-B935B55F6ABD}"/>
                </a:ext>
              </a:extLst>
            </p:cNvPr>
            <p:cNvPicPr>
              <a:picLocks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0210779" y="5680560"/>
              <a:ext cx="1828800" cy="9144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6FBEA581-E750-B049-BD59-2A8F255B3B26}"/>
                </a:ext>
              </a:extLst>
            </p:cNvPr>
            <p:cNvSpPr txBox="1"/>
            <p:nvPr/>
          </p:nvSpPr>
          <p:spPr>
            <a:xfrm>
              <a:off x="11018267" y="6419586"/>
              <a:ext cx="1127232" cy="230832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lstStyle/>
            <a:p>
              <a:pPr algn="r"/>
              <a:r>
                <a:rPr lang="en-US" sz="900" dirty="0"/>
                <a:t>Sharma </a:t>
              </a:r>
              <a:r>
                <a:rPr lang="en-US" sz="900" i="1" dirty="0"/>
                <a:t>et al. </a:t>
              </a:r>
              <a:r>
                <a:rPr lang="en-US" sz="900" dirty="0"/>
                <a:t>(2018)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204940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2640FB6-9B7B-7047-924E-E52C788FB337}"/>
              </a:ext>
            </a:extLst>
          </p:cNvPr>
          <p:cNvSpPr txBox="1"/>
          <p:nvPr/>
        </p:nvSpPr>
        <p:spPr>
          <a:xfrm>
            <a:off x="331547" y="1126310"/>
            <a:ext cx="358692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Subset of parcels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516 out of 4,679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Coast to west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Greenspace to south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5 zones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9ABA44-49E2-584F-AA8C-F708B59F77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7149" y="1237786"/>
            <a:ext cx="4750894" cy="493033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83D79B9-8A5F-8440-A0EA-5FCED07AA5C5}"/>
              </a:ext>
            </a:extLst>
          </p:cNvPr>
          <p:cNvSpPr txBox="1"/>
          <p:nvPr/>
        </p:nvSpPr>
        <p:spPr>
          <a:xfrm>
            <a:off x="255438" y="231521"/>
            <a:ext cx="47039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300"/>
              </a:spcAft>
            </a:pPr>
            <a:r>
              <a:rPr lang="en-US" sz="2400" b="1" dirty="0"/>
              <a:t>Seaside Sub-Testbed</a:t>
            </a:r>
            <a:endParaRPr lang="en-US" sz="1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E7C850E-0953-0D4F-9CDD-1DAAB9D121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3979" y="1126310"/>
            <a:ext cx="3646474" cy="516512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780D8E7-D475-744B-B40F-5A0364F35B27}"/>
              </a:ext>
            </a:extLst>
          </p:cNvPr>
          <p:cNvSpPr/>
          <p:nvPr/>
        </p:nvSpPr>
        <p:spPr>
          <a:xfrm>
            <a:off x="3743928" y="3583459"/>
            <a:ext cx="1112277" cy="167065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6C7AB52-0287-174D-800C-50C5FFA2A5A4}"/>
              </a:ext>
            </a:extLst>
          </p:cNvPr>
          <p:cNvCxnSpPr>
            <a:cxnSpLocks/>
          </p:cNvCxnSpPr>
          <p:nvPr/>
        </p:nvCxnSpPr>
        <p:spPr>
          <a:xfrm flipV="1">
            <a:off x="4856205" y="1126311"/>
            <a:ext cx="3357774" cy="245714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B7323DA-C011-3345-BE1F-D3034ECA0120}"/>
              </a:ext>
            </a:extLst>
          </p:cNvPr>
          <p:cNvCxnSpPr>
            <a:cxnSpLocks/>
          </p:cNvCxnSpPr>
          <p:nvPr/>
        </p:nvCxnSpPr>
        <p:spPr>
          <a:xfrm>
            <a:off x="4856205" y="5254118"/>
            <a:ext cx="3357774" cy="103731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24900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D6899F86-39D2-A245-92DD-115020FCFFD2}"/>
              </a:ext>
            </a:extLst>
          </p:cNvPr>
          <p:cNvSpPr txBox="1"/>
          <p:nvPr/>
        </p:nvSpPr>
        <p:spPr>
          <a:xfrm>
            <a:off x="2993579" y="377586"/>
            <a:ext cx="4988930" cy="215443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400" u="sng" dirty="0" err="1"/>
              <a:t>Raskin</a:t>
            </a:r>
            <a:r>
              <a:rPr lang="en-US" sz="1400" u="sng" dirty="0"/>
              <a:t> and Wang (2017) mitigation strategies</a:t>
            </a:r>
          </a:p>
          <a:p>
            <a:r>
              <a:rPr lang="en-US" sz="1200" dirty="0"/>
              <a:t>Relocate critical facilities to high ground</a:t>
            </a:r>
          </a:p>
          <a:p>
            <a:r>
              <a:rPr lang="en-US" sz="1200" dirty="0"/>
              <a:t>Relocate vulnerable populations</a:t>
            </a:r>
          </a:p>
          <a:p>
            <a:r>
              <a:rPr lang="en-US" sz="1200" dirty="0"/>
              <a:t>Improve and create evacuation options: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Create tsunami vertical evacuation refuges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Complete seismic and tsunami upgrades of bridges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Improve evacuation routes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Prioritize tsunami evacuation education</a:t>
            </a:r>
          </a:p>
          <a:p>
            <a:r>
              <a:rPr lang="en-US" sz="1200" dirty="0"/>
              <a:t>Improve emergency operations plan (</a:t>
            </a:r>
            <a:r>
              <a:rPr lang="en-US" sz="1200" i="1" dirty="0"/>
              <a:t>e.g.</a:t>
            </a:r>
            <a:r>
              <a:rPr lang="en-US" sz="1200" dirty="0"/>
              <a:t>, supply caches and assembly areas)</a:t>
            </a:r>
          </a:p>
          <a:p>
            <a:r>
              <a:rPr lang="en-US" sz="1200" dirty="0"/>
              <a:t>Create a post-disaster recovery plan</a:t>
            </a:r>
          </a:p>
          <a:p>
            <a:r>
              <a:rPr lang="en-US" sz="1200" dirty="0"/>
              <a:t>Develop redundant/alternative critical infrastructure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8561002C-797A-1242-BE91-0331C4311B49}"/>
              </a:ext>
            </a:extLst>
          </p:cNvPr>
          <p:cNvSpPr txBox="1"/>
          <p:nvPr/>
        </p:nvSpPr>
        <p:spPr>
          <a:xfrm>
            <a:off x="9379895" y="328369"/>
            <a:ext cx="2789803" cy="2154436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u="sng" dirty="0"/>
              <a:t>Metrics of Effectiveness</a:t>
            </a:r>
          </a:p>
          <a:p>
            <a:r>
              <a:rPr lang="en-US" sz="1200" dirty="0"/>
              <a:t>Total economic losses</a:t>
            </a:r>
          </a:p>
          <a:p>
            <a:r>
              <a:rPr lang="en-US" sz="1200" dirty="0"/>
              <a:t>Benefit-cost ratio</a:t>
            </a:r>
          </a:p>
          <a:p>
            <a:r>
              <a:rPr lang="en-US" sz="1200" dirty="0"/>
              <a:t>Loss of life</a:t>
            </a:r>
          </a:p>
          <a:p>
            <a:r>
              <a:rPr lang="en-US" sz="1200" dirty="0"/>
              <a:t>Post-disaster recovery time of community</a:t>
            </a:r>
          </a:p>
          <a:p>
            <a:r>
              <a:rPr lang="en-US" sz="1200" dirty="0"/>
              <a:t># of parcels with electricity</a:t>
            </a:r>
          </a:p>
          <a:p>
            <a:r>
              <a:rPr lang="en-US" sz="1200" dirty="0"/>
              <a:t># of parcels with transportation access</a:t>
            </a:r>
          </a:p>
          <a:p>
            <a:r>
              <a:rPr lang="en-US" sz="1200" dirty="0"/>
              <a:t># of parcels with running water</a:t>
            </a:r>
          </a:p>
          <a:p>
            <a:r>
              <a:rPr lang="en-US" sz="1200" dirty="0"/>
              <a:t># of parcels that meet robustness goals</a:t>
            </a:r>
          </a:p>
          <a:p>
            <a:r>
              <a:rPr lang="en-US" sz="1200" dirty="0"/>
              <a:t># of parcels that meet rapidity goals</a:t>
            </a:r>
          </a:p>
          <a:p>
            <a:r>
              <a:rPr lang="en-US" sz="1200" dirty="0"/>
              <a:t># of parcels that meet resilience goals</a:t>
            </a: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468AB844-51EC-8543-8AD1-DDC6569CCF0E}"/>
              </a:ext>
            </a:extLst>
          </p:cNvPr>
          <p:cNvSpPr txBox="1"/>
          <p:nvPr/>
        </p:nvSpPr>
        <p:spPr>
          <a:xfrm>
            <a:off x="9402197" y="2780348"/>
            <a:ext cx="2331792" cy="1415772"/>
          </a:xfrm>
          <a:prstGeom prst="rect">
            <a:avLst/>
          </a:prstGeom>
          <a:noFill/>
          <a:ln>
            <a:solidFill>
              <a:schemeClr val="accent4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u="sng" dirty="0"/>
              <a:t>Dimensions of Deaggregation</a:t>
            </a:r>
          </a:p>
          <a:p>
            <a:r>
              <a:rPr lang="en-US" sz="1200" dirty="0"/>
              <a:t>Spatial</a:t>
            </a:r>
          </a:p>
          <a:p>
            <a:r>
              <a:rPr lang="en-US" sz="1200" dirty="0"/>
              <a:t>Hazard type</a:t>
            </a:r>
          </a:p>
          <a:p>
            <a:r>
              <a:rPr lang="en-US" sz="1200" dirty="0"/>
              <a:t>Hazard intensity</a:t>
            </a:r>
          </a:p>
          <a:p>
            <a:r>
              <a:rPr lang="en-US" sz="1200" dirty="0"/>
              <a:t>Infrastructure system</a:t>
            </a:r>
          </a:p>
          <a:p>
            <a:r>
              <a:rPr lang="en-US" sz="1200" dirty="0"/>
              <a:t>Infrastructure component</a:t>
            </a:r>
          </a:p>
          <a:p>
            <a:r>
              <a:rPr lang="en-US" sz="1200" dirty="0"/>
              <a:t>Population (resident vs. tourist)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507084A6-2BEA-A548-B65C-BF7343E0DC8B}"/>
              </a:ext>
            </a:extLst>
          </p:cNvPr>
          <p:cNvSpPr txBox="1"/>
          <p:nvPr/>
        </p:nvSpPr>
        <p:spPr>
          <a:xfrm>
            <a:off x="393495" y="4452297"/>
            <a:ext cx="4798814" cy="1785104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u="sng" dirty="0"/>
              <a:t>Urban Planning Tools/Avenues of Implementation</a:t>
            </a:r>
          </a:p>
          <a:p>
            <a:r>
              <a:rPr lang="en-US" sz="1200" dirty="0"/>
              <a:t>Retrofit public infrastructure</a:t>
            </a:r>
          </a:p>
          <a:p>
            <a:r>
              <a:rPr lang="en-US" sz="1200" dirty="0"/>
              <a:t>Relocate public infrastructure</a:t>
            </a:r>
          </a:p>
          <a:p>
            <a:r>
              <a:rPr lang="en-US" sz="1200" dirty="0"/>
              <a:t>City zoning regulations (</a:t>
            </a:r>
            <a:r>
              <a:rPr lang="en-US" sz="1200" i="1" dirty="0"/>
              <a:t>e.g.</a:t>
            </a:r>
            <a:r>
              <a:rPr lang="en-US" sz="1200" dirty="0"/>
              <a:t>, commercial </a:t>
            </a:r>
            <a:r>
              <a:rPr lang="en-US" sz="1200" i="1" dirty="0"/>
              <a:t>vs.</a:t>
            </a:r>
            <a:r>
              <a:rPr lang="en-US" sz="1200" dirty="0"/>
              <a:t> residential-commercial areas)</a:t>
            </a:r>
          </a:p>
          <a:p>
            <a:r>
              <a:rPr lang="en-US" sz="1200" dirty="0"/>
              <a:t>Land use planning (</a:t>
            </a:r>
            <a:r>
              <a:rPr lang="en-US" sz="1200" i="1" dirty="0"/>
              <a:t>e.g.</a:t>
            </a:r>
            <a:r>
              <a:rPr lang="en-US" sz="1200" dirty="0"/>
              <a:t>, location of greenspaces)</a:t>
            </a:r>
          </a:p>
          <a:p>
            <a:r>
              <a:rPr lang="en-US" sz="1200" dirty="0"/>
              <a:t>Establish building codes</a:t>
            </a:r>
          </a:p>
          <a:p>
            <a:r>
              <a:rPr lang="en-US" sz="1200" dirty="0"/>
              <a:t>Incentivize individual behavior (</a:t>
            </a:r>
            <a:r>
              <a:rPr lang="en-US" sz="1200" i="1" dirty="0"/>
              <a:t>e.g.</a:t>
            </a:r>
            <a:r>
              <a:rPr lang="en-US" sz="1200" dirty="0"/>
              <a:t>, via taxes)</a:t>
            </a:r>
          </a:p>
          <a:p>
            <a:r>
              <a:rPr lang="en-US" sz="1200" dirty="0"/>
              <a:t>Public education initiatives</a:t>
            </a:r>
          </a:p>
          <a:p>
            <a:r>
              <a:rPr lang="en-US" sz="1200" dirty="0"/>
              <a:t>Property buyouts/Land acquisition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120DEB6E-FAFC-F848-A59A-21A53FDB6050}"/>
              </a:ext>
            </a:extLst>
          </p:cNvPr>
          <p:cNvSpPr txBox="1"/>
          <p:nvPr/>
        </p:nvSpPr>
        <p:spPr>
          <a:xfrm>
            <a:off x="420105" y="359953"/>
            <a:ext cx="2169953" cy="2523768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u="sng" dirty="0"/>
              <a:t>Current Mitigation Toolbox</a:t>
            </a:r>
          </a:p>
          <a:p>
            <a:r>
              <a:rPr lang="en-US" sz="1200" dirty="0"/>
              <a:t>Retrofit buildings</a:t>
            </a:r>
          </a:p>
          <a:p>
            <a:r>
              <a:rPr lang="en-US" sz="1200" dirty="0"/>
              <a:t>Retrofit bridges</a:t>
            </a:r>
          </a:p>
          <a:p>
            <a:r>
              <a:rPr lang="en-US" sz="1200" dirty="0"/>
              <a:t>Retrofit electric poles</a:t>
            </a:r>
          </a:p>
          <a:p>
            <a:r>
              <a:rPr lang="en-US" sz="1200" dirty="0"/>
              <a:t>Retrofit electric substations</a:t>
            </a:r>
          </a:p>
          <a:p>
            <a:r>
              <a:rPr lang="en-US" sz="1200" dirty="0"/>
              <a:t>Retrofit water pipes</a:t>
            </a:r>
          </a:p>
          <a:p>
            <a:r>
              <a:rPr lang="en-US" sz="1200" dirty="0"/>
              <a:t>Retrofit water treatment plants</a:t>
            </a:r>
          </a:p>
          <a:p>
            <a:r>
              <a:rPr lang="en-US" sz="1200" dirty="0"/>
              <a:t>Retrofit water pumping station</a:t>
            </a:r>
          </a:p>
          <a:p>
            <a:r>
              <a:rPr lang="en-US" sz="1200" dirty="0"/>
              <a:t>Relocate buildings</a:t>
            </a:r>
          </a:p>
          <a:p>
            <a:r>
              <a:rPr lang="en-US" sz="1200" dirty="0"/>
              <a:t>Relocate electric substation</a:t>
            </a:r>
          </a:p>
          <a:p>
            <a:r>
              <a:rPr lang="en-US" sz="1200" dirty="0"/>
              <a:t>Relocate water treatment plant</a:t>
            </a:r>
          </a:p>
          <a:p>
            <a:r>
              <a:rPr lang="en-US" sz="1200" dirty="0"/>
              <a:t>Relocate water pumping station</a:t>
            </a:r>
          </a:p>
          <a:p>
            <a:r>
              <a:rPr lang="en-US" sz="1200" dirty="0"/>
              <a:t>Decrease repair times</a:t>
            </a:r>
          </a:p>
        </p:txBody>
      </p:sp>
      <p:cxnSp>
        <p:nvCxnSpPr>
          <p:cNvPr id="43" name="Curved Connector 42">
            <a:extLst>
              <a:ext uri="{FF2B5EF4-FFF2-40B4-BE49-F238E27FC236}">
                <a16:creationId xmlns:a16="http://schemas.microsoft.com/office/drawing/2014/main" id="{EF757E28-1AD3-5040-9FF9-516321EA92E3}"/>
              </a:ext>
            </a:extLst>
          </p:cNvPr>
          <p:cNvCxnSpPr>
            <a:cxnSpLocks/>
            <a:stCxn id="128" idx="1"/>
            <a:endCxn id="131" idx="1"/>
          </p:cNvCxnSpPr>
          <p:nvPr/>
        </p:nvCxnSpPr>
        <p:spPr>
          <a:xfrm rot="10800000" flipV="1">
            <a:off x="393495" y="1621837"/>
            <a:ext cx="26610" cy="3723012"/>
          </a:xfrm>
          <a:prstGeom prst="curvedConnector3">
            <a:avLst>
              <a:gd name="adj1" fmla="val 959076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11E0FF5F-C915-1E46-BB49-6381D1884956}"/>
              </a:ext>
            </a:extLst>
          </p:cNvPr>
          <p:cNvSpPr txBox="1"/>
          <p:nvPr/>
        </p:nvSpPr>
        <p:spPr>
          <a:xfrm>
            <a:off x="283396" y="3203619"/>
            <a:ext cx="4613323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What’s actually feasible or could be implemented in practice?</a:t>
            </a:r>
          </a:p>
          <a:p>
            <a:r>
              <a:rPr lang="en-US" sz="1050" dirty="0"/>
              <a:t>Don’t want to omnipotently explore </a:t>
            </a:r>
            <a:r>
              <a:rPr lang="en-US" sz="1050" i="1" dirty="0"/>
              <a:t>what-ifs</a:t>
            </a:r>
            <a:r>
              <a:rPr lang="en-US" sz="1050" dirty="0"/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i="1" dirty="0"/>
              <a:t>e.g.</a:t>
            </a:r>
            <a:r>
              <a:rPr lang="en-US" sz="1050" dirty="0"/>
              <a:t>, what if we relocate </a:t>
            </a:r>
            <a:r>
              <a:rPr lang="en-US" sz="1050" i="1" dirty="0"/>
              <a:t>these</a:t>
            </a:r>
            <a:r>
              <a:rPr lang="en-US" sz="1050" dirty="0"/>
              <a:t> 30 structures vs. </a:t>
            </a:r>
            <a:r>
              <a:rPr lang="en-US" sz="1050" i="1" dirty="0"/>
              <a:t>those</a:t>
            </a:r>
            <a:r>
              <a:rPr lang="en-US" sz="1050" dirty="0"/>
              <a:t> 30 structures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524A655F-065B-0844-8174-135638BFE638}"/>
              </a:ext>
            </a:extLst>
          </p:cNvPr>
          <p:cNvSpPr txBox="1"/>
          <p:nvPr/>
        </p:nvSpPr>
        <p:spPr>
          <a:xfrm>
            <a:off x="6461072" y="4588024"/>
            <a:ext cx="5633486" cy="203902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u="sng" dirty="0"/>
              <a:t>What’s challenging about coastal communities?</a:t>
            </a:r>
            <a:endParaRPr lang="en-US" sz="1400" dirty="0"/>
          </a:p>
          <a:p>
            <a:r>
              <a:rPr lang="en-US" sz="1200" dirty="0"/>
              <a:t>Tourist-driven economies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Proximity to hazard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Large population fluctuations (winter -&gt; summer, week -&gt; weekend)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“Balancing tsunami-risk with need to be in tsunami inundation zone” (</a:t>
            </a:r>
            <a:r>
              <a:rPr lang="en-US" sz="1050" dirty="0" err="1"/>
              <a:t>Raskin</a:t>
            </a:r>
            <a:r>
              <a:rPr lang="en-US" sz="1050" dirty="0"/>
              <a:t> and Wang, 2017)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Balancing resources invested in tourist safety vs resident well-being</a:t>
            </a:r>
            <a:endParaRPr lang="en-US" sz="1200" dirty="0"/>
          </a:p>
          <a:p>
            <a:r>
              <a:rPr lang="en-US" sz="1200" dirty="0"/>
              <a:t>Multiple hazards</a:t>
            </a:r>
          </a:p>
          <a:p>
            <a:r>
              <a:rPr lang="en-US" sz="1200" dirty="0"/>
              <a:t>Scale of hazards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/>
              <a:t>Hurricanes, tsunamis larger than other hazards (e.g., tornados)</a:t>
            </a:r>
          </a:p>
          <a:p>
            <a:r>
              <a:rPr lang="en-US" sz="1200" dirty="0"/>
              <a:t>For NW - Occurrence of CSZ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Low probability of occurrence</a:t>
            </a:r>
          </a:p>
        </p:txBody>
      </p:sp>
      <p:cxnSp>
        <p:nvCxnSpPr>
          <p:cNvPr id="4" name="Elbow Connector 3">
            <a:extLst>
              <a:ext uri="{FF2B5EF4-FFF2-40B4-BE49-F238E27FC236}">
                <a16:creationId xmlns:a16="http://schemas.microsoft.com/office/drawing/2014/main" id="{E0CDBC6B-A3FF-DC41-B2C6-4B2D78FCD646}"/>
              </a:ext>
            </a:extLst>
          </p:cNvPr>
          <p:cNvCxnSpPr>
            <a:cxnSpLocks/>
          </p:cNvCxnSpPr>
          <p:nvPr/>
        </p:nvCxnSpPr>
        <p:spPr>
          <a:xfrm rot="5400000">
            <a:off x="4651106" y="1933098"/>
            <a:ext cx="6152045" cy="2942587"/>
          </a:xfrm>
          <a:prstGeom prst="bentConnector3">
            <a:avLst>
              <a:gd name="adj1" fmla="val 65407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70982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DF341A4F-1AE8-1F4D-8628-931C79AA5FB9}"/>
              </a:ext>
            </a:extLst>
          </p:cNvPr>
          <p:cNvSpPr txBox="1"/>
          <p:nvPr/>
        </p:nvSpPr>
        <p:spPr>
          <a:xfrm>
            <a:off x="255438" y="231521"/>
            <a:ext cx="47039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300"/>
              </a:spcAft>
            </a:pPr>
            <a:r>
              <a:rPr lang="en-US" sz="2400" b="1" dirty="0"/>
              <a:t>Research Question</a:t>
            </a:r>
            <a:endParaRPr lang="en-US" sz="1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51AC0E1-18B8-054A-86E4-5F3695FA25EB}"/>
              </a:ext>
            </a:extLst>
          </p:cNvPr>
          <p:cNvSpPr txBox="1"/>
          <p:nvPr/>
        </p:nvSpPr>
        <p:spPr>
          <a:xfrm>
            <a:off x="40265" y="1074434"/>
            <a:ext cx="4108259" cy="4393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u="sng" dirty="0"/>
              <a:t>General: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What is the impact of different urban planning measures on community resilience against natural hazards?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How does temporal component of implementing policy impact resilience?</a:t>
            </a:r>
          </a:p>
          <a:p>
            <a:endParaRPr lang="en-US" sz="1200" dirty="0"/>
          </a:p>
          <a:p>
            <a:r>
              <a:rPr lang="en-US" sz="1200" u="sng" dirty="0"/>
              <a:t>More specific: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What’s more effective for increasing community resilience: land use planning, zoning, or building regulations?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Top-down vs. bottom-up for resilience planning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What has more impact on ___ (metric): ___ or ___ (planning tools)</a:t>
            </a:r>
          </a:p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r>
              <a:rPr lang="en-US" sz="1200" dirty="0"/>
              <a:t>How to bring in unique/challenging parts of Seaside?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Tourist vs. resident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050" dirty="0"/>
              <a:t>Deaggregate by tourist and residential populations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050" dirty="0"/>
              <a:t>Policy geared toward one population </a:t>
            </a:r>
            <a:r>
              <a:rPr lang="en-US" sz="1050" i="1" dirty="0"/>
              <a:t>vs.</a:t>
            </a:r>
            <a:r>
              <a:rPr lang="en-US" sz="1050" dirty="0"/>
              <a:t> the other?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Multiple hazards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050" dirty="0"/>
              <a:t>How to prioritize resources (benefit-cost ratios?)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/>
              <a:t>Occurrence of CSZ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050" dirty="0"/>
              <a:t>Time-sensitive model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050" dirty="0"/>
              <a:t>Simulations with CSZ occurring at year 0, 25, 40, </a:t>
            </a:r>
            <a:r>
              <a:rPr lang="en-US" sz="1050" i="1" dirty="0"/>
              <a:t>etc.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A575843-B6A2-074A-96FE-1B161D8CFF8B}"/>
              </a:ext>
            </a:extLst>
          </p:cNvPr>
          <p:cNvSpPr txBox="1"/>
          <p:nvPr/>
        </p:nvSpPr>
        <p:spPr>
          <a:xfrm>
            <a:off x="2598234" y="292162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EA37C5D1-6DC8-9742-8B23-5A475B3F6AD9}"/>
              </a:ext>
            </a:extLst>
          </p:cNvPr>
          <p:cNvGrpSpPr/>
          <p:nvPr/>
        </p:nvGrpSpPr>
        <p:grpSpPr>
          <a:xfrm>
            <a:off x="4148524" y="1330772"/>
            <a:ext cx="7933988" cy="3735694"/>
            <a:chOff x="4071066" y="1924591"/>
            <a:chExt cx="7933988" cy="3735694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764554AF-64FF-C14C-B9C7-F181E339F27D}"/>
                </a:ext>
              </a:extLst>
            </p:cNvPr>
            <p:cNvSpPr txBox="1"/>
            <p:nvPr/>
          </p:nvSpPr>
          <p:spPr>
            <a:xfrm>
              <a:off x="4071066" y="2112382"/>
              <a:ext cx="4843762" cy="1785104"/>
            </a:xfrm>
            <a:prstGeom prst="rect">
              <a:avLst/>
            </a:prstGeom>
            <a:noFill/>
            <a:ln>
              <a:solidFill>
                <a:schemeClr val="accent6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u="sng" dirty="0"/>
                <a:t>Urban Planning Tools/Avenues of Implementation</a:t>
              </a:r>
            </a:p>
            <a:p>
              <a:r>
                <a:rPr lang="en-US" sz="1200" dirty="0"/>
                <a:t>Retrofit public infrastructure</a:t>
              </a:r>
            </a:p>
            <a:p>
              <a:r>
                <a:rPr lang="en-US" sz="1200" dirty="0"/>
                <a:t>Relocate public infrastructure</a:t>
              </a:r>
            </a:p>
            <a:p>
              <a:r>
                <a:rPr lang="en-US" sz="1200" dirty="0"/>
                <a:t>City zoning regulations (</a:t>
              </a:r>
              <a:r>
                <a:rPr lang="en-US" sz="1200" i="1" dirty="0"/>
                <a:t>e.g.</a:t>
              </a:r>
              <a:r>
                <a:rPr lang="en-US" sz="1200" dirty="0"/>
                <a:t>, residential-commercial </a:t>
              </a:r>
              <a:r>
                <a:rPr lang="en-US" sz="1200" i="1" dirty="0"/>
                <a:t>vs.</a:t>
              </a:r>
              <a:r>
                <a:rPr lang="en-US" sz="1200" dirty="0"/>
                <a:t> resort-commercial)</a:t>
              </a:r>
            </a:p>
            <a:p>
              <a:r>
                <a:rPr lang="en-US" sz="1200" dirty="0"/>
                <a:t>Land use planning (</a:t>
              </a:r>
              <a:r>
                <a:rPr lang="en-US" sz="1200" i="1" dirty="0"/>
                <a:t>e.g.</a:t>
              </a:r>
              <a:r>
                <a:rPr lang="en-US" sz="1200" dirty="0"/>
                <a:t>, location of greenspaces)</a:t>
              </a:r>
            </a:p>
            <a:p>
              <a:r>
                <a:rPr lang="en-US" sz="1200" dirty="0"/>
                <a:t>Establish building codes</a:t>
              </a:r>
            </a:p>
            <a:p>
              <a:r>
                <a:rPr lang="en-US" sz="1200" dirty="0"/>
                <a:t>Incentivize individual behavior (</a:t>
              </a:r>
              <a:r>
                <a:rPr lang="en-US" sz="1200" i="1" dirty="0"/>
                <a:t>e.g.</a:t>
              </a:r>
              <a:r>
                <a:rPr lang="en-US" sz="1200" dirty="0"/>
                <a:t>, tax breaks)</a:t>
              </a:r>
            </a:p>
            <a:p>
              <a:r>
                <a:rPr lang="en-US" sz="1200" dirty="0"/>
                <a:t>Public education initiatives</a:t>
              </a:r>
            </a:p>
            <a:p>
              <a:r>
                <a:rPr lang="en-US" sz="1200" dirty="0"/>
                <a:t>Property buyouts/Land Acquisition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8C30B91-A2B2-1A46-823D-89C0031841BA}"/>
                </a:ext>
              </a:extLst>
            </p:cNvPr>
            <p:cNvSpPr txBox="1"/>
            <p:nvPr/>
          </p:nvSpPr>
          <p:spPr>
            <a:xfrm>
              <a:off x="9215251" y="1924591"/>
              <a:ext cx="2789803" cy="2154436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u="sng" dirty="0"/>
                <a:t>Metrics of Effectiveness</a:t>
              </a:r>
            </a:p>
            <a:p>
              <a:r>
                <a:rPr lang="en-US" sz="1200" dirty="0"/>
                <a:t>Total economic losses</a:t>
              </a:r>
            </a:p>
            <a:p>
              <a:r>
                <a:rPr lang="en-US" sz="1200" dirty="0"/>
                <a:t>Benefit-cost ratio</a:t>
              </a:r>
            </a:p>
            <a:p>
              <a:r>
                <a:rPr lang="en-US" sz="1200" dirty="0"/>
                <a:t>Loss of life</a:t>
              </a:r>
            </a:p>
            <a:p>
              <a:r>
                <a:rPr lang="en-US" sz="1200" dirty="0"/>
                <a:t>Post-disaster recovery time of community</a:t>
              </a:r>
            </a:p>
            <a:p>
              <a:r>
                <a:rPr lang="en-US" sz="1200" dirty="0"/>
                <a:t># of parcels with electricity</a:t>
              </a:r>
            </a:p>
            <a:p>
              <a:r>
                <a:rPr lang="en-US" sz="1200" dirty="0"/>
                <a:t># of parcels with transportation access</a:t>
              </a:r>
            </a:p>
            <a:p>
              <a:r>
                <a:rPr lang="en-US" sz="1200" dirty="0"/>
                <a:t># of parcels with running water</a:t>
              </a:r>
            </a:p>
            <a:p>
              <a:r>
                <a:rPr lang="en-US" sz="1200" dirty="0"/>
                <a:t># of parcels that meet robustness goals</a:t>
              </a:r>
            </a:p>
            <a:p>
              <a:r>
                <a:rPr lang="en-US" sz="1200" dirty="0"/>
                <a:t># of parcels that meet rapidity goals</a:t>
              </a:r>
            </a:p>
            <a:p>
              <a:r>
                <a:rPr lang="en-US" sz="1200" dirty="0"/>
                <a:t># of parcels that meet resilience goals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41398CB0-12B9-3341-8F97-A272F3CFCFC3}"/>
                </a:ext>
              </a:extLst>
            </p:cNvPr>
            <p:cNvCxnSpPr>
              <a:stCxn id="46" idx="3"/>
              <a:endCxn id="48" idx="1"/>
            </p:cNvCxnSpPr>
            <p:nvPr/>
          </p:nvCxnSpPr>
          <p:spPr>
            <a:xfrm flipV="1">
              <a:off x="8914828" y="3001809"/>
              <a:ext cx="300423" cy="312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5639FA35-F988-0D4E-987A-9D27F98726B9}"/>
                </a:ext>
              </a:extLst>
            </p:cNvPr>
            <p:cNvSpPr txBox="1"/>
            <p:nvPr/>
          </p:nvSpPr>
          <p:spPr>
            <a:xfrm>
              <a:off x="6737900" y="4613845"/>
              <a:ext cx="4009313" cy="1046440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400" u="sng" dirty="0"/>
                <a:t>What’s challenging about coastal communities?</a:t>
              </a:r>
              <a:endParaRPr lang="en-US" sz="1400" dirty="0"/>
            </a:p>
            <a:p>
              <a:r>
                <a:rPr lang="en-US" sz="1200" dirty="0"/>
                <a:t>Tourist-driven economies</a:t>
              </a:r>
            </a:p>
            <a:p>
              <a:r>
                <a:rPr lang="en-US" sz="1200" dirty="0"/>
                <a:t>Multiple hazards</a:t>
              </a:r>
            </a:p>
            <a:p>
              <a:r>
                <a:rPr lang="en-US" sz="1200" dirty="0"/>
                <a:t>Scale of hazard s</a:t>
              </a:r>
            </a:p>
            <a:p>
              <a:r>
                <a:rPr lang="en-US" sz="1200" dirty="0"/>
                <a:t>Occurrence of CSZ (For NW)</a:t>
              </a:r>
            </a:p>
          </p:txBody>
        </p:sp>
        <p:cxnSp>
          <p:nvCxnSpPr>
            <p:cNvPr id="56" name="Elbow Connector 55">
              <a:extLst>
                <a:ext uri="{FF2B5EF4-FFF2-40B4-BE49-F238E27FC236}">
                  <a16:creationId xmlns:a16="http://schemas.microsoft.com/office/drawing/2014/main" id="{A39144B5-1C4A-2841-9DF5-3BC26100FF2A}"/>
                </a:ext>
              </a:extLst>
            </p:cNvPr>
            <p:cNvCxnSpPr>
              <a:stCxn id="54" idx="0"/>
              <a:endCxn id="46" idx="2"/>
            </p:cNvCxnSpPr>
            <p:nvPr/>
          </p:nvCxnSpPr>
          <p:spPr>
            <a:xfrm rot="16200000" flipV="1">
              <a:off x="7259573" y="3130861"/>
              <a:ext cx="716359" cy="2249610"/>
            </a:xfrm>
            <a:prstGeom prst="bentConnector3">
              <a:avLst>
                <a:gd name="adj1" fmla="val 36680"/>
              </a:avLst>
            </a:prstGeom>
            <a:ln>
              <a:solidFill>
                <a:schemeClr val="tx1"/>
              </a:solidFill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Elbow Connector 63">
              <a:extLst>
                <a:ext uri="{FF2B5EF4-FFF2-40B4-BE49-F238E27FC236}">
                  <a16:creationId xmlns:a16="http://schemas.microsoft.com/office/drawing/2014/main" id="{868E6D80-30E8-234B-A727-8E23C65B6E1C}"/>
                </a:ext>
              </a:extLst>
            </p:cNvPr>
            <p:cNvCxnSpPr>
              <a:cxnSpLocks/>
              <a:stCxn id="54" idx="0"/>
              <a:endCxn id="48" idx="2"/>
            </p:cNvCxnSpPr>
            <p:nvPr/>
          </p:nvCxnSpPr>
          <p:spPr>
            <a:xfrm rot="5400000" flipH="1" flipV="1">
              <a:off x="9408946" y="3412638"/>
              <a:ext cx="534818" cy="1867596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B50A846-F386-604D-8287-40D447F172B3}"/>
              </a:ext>
            </a:extLst>
          </p:cNvPr>
          <p:cNvGrpSpPr/>
          <p:nvPr/>
        </p:nvGrpSpPr>
        <p:grpSpPr>
          <a:xfrm>
            <a:off x="4477208" y="5339437"/>
            <a:ext cx="7243857" cy="1202629"/>
            <a:chOff x="4569420" y="5319383"/>
            <a:chExt cx="7243857" cy="1202629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7962123-BB39-514D-914D-C05E3E996E0F}"/>
                </a:ext>
              </a:extLst>
            </p:cNvPr>
            <p:cNvCxnSpPr>
              <a:cxnSpLocks/>
            </p:cNvCxnSpPr>
            <p:nvPr/>
          </p:nvCxnSpPr>
          <p:spPr>
            <a:xfrm>
              <a:off x="5014434" y="6003565"/>
              <a:ext cx="6400800" cy="0"/>
            </a:xfrm>
            <a:prstGeom prst="straightConnector1">
              <a:avLst/>
            </a:prstGeom>
            <a:ln w="12700"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D8D37CE-06D0-9E4E-90BE-41C6FF90810C}"/>
                </a:ext>
              </a:extLst>
            </p:cNvPr>
            <p:cNvSpPr txBox="1"/>
            <p:nvPr/>
          </p:nvSpPr>
          <p:spPr>
            <a:xfrm>
              <a:off x="4569420" y="6103592"/>
              <a:ext cx="89002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/>
                <a:t>Household Decisions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A36B7BA-743A-DD4B-B73F-6929D172A896}"/>
                </a:ext>
              </a:extLst>
            </p:cNvPr>
            <p:cNvSpPr txBox="1"/>
            <p:nvPr/>
          </p:nvSpPr>
          <p:spPr>
            <a:xfrm>
              <a:off x="10784787" y="6121902"/>
              <a:ext cx="102849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/>
                <a:t>State &amp; Federal Decisions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A3B4921-9A0C-7C45-BE29-5CB1AF56BE27}"/>
                </a:ext>
              </a:extLst>
            </p:cNvPr>
            <p:cNvSpPr txBox="1"/>
            <p:nvPr/>
          </p:nvSpPr>
          <p:spPr>
            <a:xfrm>
              <a:off x="9535554" y="5319383"/>
              <a:ext cx="79917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Retrofit public infrastructure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870D3DA-E5D3-5646-A5E3-4D29D72D1A3F}"/>
                </a:ext>
              </a:extLst>
            </p:cNvPr>
            <p:cNvSpPr txBox="1"/>
            <p:nvPr/>
          </p:nvSpPr>
          <p:spPr>
            <a:xfrm>
              <a:off x="9546597" y="5652477"/>
              <a:ext cx="77709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Relocate public infrastructure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60B5B48-4C5A-9641-821A-B39E90ED8AED}"/>
                </a:ext>
              </a:extLst>
            </p:cNvPr>
            <p:cNvSpPr txBox="1"/>
            <p:nvPr/>
          </p:nvSpPr>
          <p:spPr>
            <a:xfrm>
              <a:off x="8459435" y="5663092"/>
              <a:ext cx="8310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Establish building codes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6FFC723-BA44-6A42-BD31-D3799A10B7E1}"/>
                </a:ext>
              </a:extLst>
            </p:cNvPr>
            <p:cNvSpPr txBox="1"/>
            <p:nvPr/>
          </p:nvSpPr>
          <p:spPr>
            <a:xfrm>
              <a:off x="7588276" y="5674132"/>
              <a:ext cx="8310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City zoning regulations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16926AFC-F5B3-3F47-969D-B8C3BB95D438}"/>
                </a:ext>
              </a:extLst>
            </p:cNvPr>
            <p:cNvSpPr txBox="1"/>
            <p:nvPr/>
          </p:nvSpPr>
          <p:spPr>
            <a:xfrm>
              <a:off x="6806667" y="5668035"/>
              <a:ext cx="8310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Land use planning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AE763C0-FA29-4D47-913A-774F0049F7DF}"/>
                </a:ext>
              </a:extLst>
            </p:cNvPr>
            <p:cNvSpPr txBox="1"/>
            <p:nvPr/>
          </p:nvSpPr>
          <p:spPr>
            <a:xfrm>
              <a:off x="5776857" y="5344700"/>
              <a:ext cx="8900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Incentive individual behavior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159B28F-47DD-7747-BB18-4D6773AD58BF}"/>
                </a:ext>
              </a:extLst>
            </p:cNvPr>
            <p:cNvSpPr txBox="1"/>
            <p:nvPr/>
          </p:nvSpPr>
          <p:spPr>
            <a:xfrm>
              <a:off x="5806350" y="5668035"/>
              <a:ext cx="8310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Public education initiatives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82D9BB77-B9E8-F947-8AFD-3338F9347705}"/>
                </a:ext>
              </a:extLst>
            </p:cNvPr>
            <p:cNvSpPr txBox="1"/>
            <p:nvPr/>
          </p:nvSpPr>
          <p:spPr>
            <a:xfrm>
              <a:off x="5014435" y="5708232"/>
              <a:ext cx="890029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No regulations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97427C7-06D6-AB4D-97F9-3A368B997ADB}"/>
                </a:ext>
              </a:extLst>
            </p:cNvPr>
            <p:cNvSpPr txBox="1"/>
            <p:nvPr/>
          </p:nvSpPr>
          <p:spPr>
            <a:xfrm>
              <a:off x="7459581" y="6077187"/>
              <a:ext cx="183089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/>
                <a:t>AHJ</a:t>
              </a:r>
            </a:p>
            <a:p>
              <a:pPr algn="ctr"/>
              <a:r>
                <a:rPr lang="en-US" sz="1000" b="1" dirty="0"/>
                <a:t>(Authority Having Jurisdiction)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D7A568F-06C0-924B-988F-5A455D959C8F}"/>
                </a:ext>
              </a:extLst>
            </p:cNvPr>
            <p:cNvSpPr txBox="1"/>
            <p:nvPr/>
          </p:nvSpPr>
          <p:spPr>
            <a:xfrm>
              <a:off x="10521938" y="5555371"/>
              <a:ext cx="777094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Property Buyouts/Land Acquisition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723328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AAB842D9-EB7F-A44F-B00A-8FF8EA90E5B4}"/>
              </a:ext>
            </a:extLst>
          </p:cNvPr>
          <p:cNvSpPr txBox="1"/>
          <p:nvPr/>
        </p:nvSpPr>
        <p:spPr>
          <a:xfrm>
            <a:off x="34117" y="1039244"/>
            <a:ext cx="4164450" cy="1800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Developing model with two parts:</a:t>
            </a:r>
          </a:p>
          <a:p>
            <a:pPr marL="857250" lvl="1" indent="-400050">
              <a:buFont typeface="+mj-lt"/>
              <a:buAutoNum type="romanUcPeriod"/>
            </a:pPr>
            <a:r>
              <a:rPr lang="en-US" sz="1100" dirty="0"/>
              <a:t>Urban land use evolution model used to evaluate how different policy choices can lead to community changes over decades</a:t>
            </a:r>
          </a:p>
          <a:p>
            <a:pPr marL="857250" lvl="1" indent="-400050">
              <a:buFont typeface="+mj-lt"/>
              <a:buAutoNum type="romanUcPeriod"/>
            </a:pPr>
            <a:r>
              <a:rPr lang="en-US" sz="1100" dirty="0"/>
              <a:t>IN-CORE is used to evaluate the damage &amp; loss and risk avoidance after a given amount of time </a:t>
            </a:r>
          </a:p>
          <a:p>
            <a:pPr marL="400050" indent="-4000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400050" indent="-400050">
              <a:buFont typeface="Arial" panose="020B0604020202020204" pitchFamily="34" charset="0"/>
              <a:buChar char="•"/>
            </a:pPr>
            <a:r>
              <a:rPr lang="en-US" sz="1400" dirty="0"/>
              <a:t>Considering mitigation options on scale from household decisions to state &amp; federal decisions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746CAB0-CF8D-BA44-84FF-66E65B1F468C}"/>
              </a:ext>
            </a:extLst>
          </p:cNvPr>
          <p:cNvSpPr txBox="1"/>
          <p:nvPr/>
        </p:nvSpPr>
        <p:spPr>
          <a:xfrm>
            <a:off x="255438" y="231521"/>
            <a:ext cx="47039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300"/>
              </a:spcAft>
            </a:pPr>
            <a:r>
              <a:rPr lang="en-US" sz="2400" b="1" dirty="0"/>
              <a:t>Motivation</a:t>
            </a:r>
            <a:endParaRPr lang="en-US" sz="1200" dirty="0"/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23A343D5-E82B-184D-AB7B-B3EA4B5A2987}"/>
              </a:ext>
            </a:extLst>
          </p:cNvPr>
          <p:cNvGrpSpPr/>
          <p:nvPr/>
        </p:nvGrpSpPr>
        <p:grpSpPr>
          <a:xfrm>
            <a:off x="5085073" y="509173"/>
            <a:ext cx="6604977" cy="1393903"/>
            <a:chOff x="4834701" y="323385"/>
            <a:chExt cx="6604977" cy="1393903"/>
          </a:xfrm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EE7F98D9-151F-154E-B6FB-464A7ED7F462}"/>
                </a:ext>
              </a:extLst>
            </p:cNvPr>
            <p:cNvSpPr/>
            <p:nvPr/>
          </p:nvSpPr>
          <p:spPr>
            <a:xfrm>
              <a:off x="4834701" y="323385"/>
              <a:ext cx="6604977" cy="1393903"/>
            </a:xfrm>
            <a:prstGeom prst="rect">
              <a:avLst/>
            </a:prstGeom>
            <a:solidFill>
              <a:schemeClr val="accent2">
                <a:lumMod val="20000"/>
                <a:lumOff val="80000"/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CA6D952A-5CA4-A248-91FE-29FA51BC4688}"/>
                </a:ext>
              </a:extLst>
            </p:cNvPr>
            <p:cNvCxnSpPr>
              <a:cxnSpLocks/>
            </p:cNvCxnSpPr>
            <p:nvPr/>
          </p:nvCxnSpPr>
          <p:spPr>
            <a:xfrm>
              <a:off x="4931498" y="1146120"/>
              <a:ext cx="6400800" cy="0"/>
            </a:xfrm>
            <a:prstGeom prst="straightConnector1">
              <a:avLst/>
            </a:prstGeom>
            <a:ln w="12700"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2B35E3A2-6F5F-E243-8235-CCBB5766DF77}"/>
                </a:ext>
              </a:extLst>
            </p:cNvPr>
            <p:cNvSpPr txBox="1"/>
            <p:nvPr/>
          </p:nvSpPr>
          <p:spPr>
            <a:xfrm>
              <a:off x="4834701" y="1207984"/>
              <a:ext cx="89002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/>
                <a:t>Household Decisions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DE34AF40-E163-8344-91F7-DB04362EEB9D}"/>
                </a:ext>
              </a:extLst>
            </p:cNvPr>
            <p:cNvSpPr txBox="1"/>
            <p:nvPr/>
          </p:nvSpPr>
          <p:spPr>
            <a:xfrm>
              <a:off x="10314632" y="1189432"/>
              <a:ext cx="102849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/>
                <a:t>State &amp; Federal Decisions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EB6370D4-1606-F044-9B1E-3496C68D1481}"/>
                </a:ext>
              </a:extLst>
            </p:cNvPr>
            <p:cNvSpPr txBox="1"/>
            <p:nvPr/>
          </p:nvSpPr>
          <p:spPr>
            <a:xfrm>
              <a:off x="9452618" y="461938"/>
              <a:ext cx="79917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Retrofit public infrastructure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5185220E-E0D5-CF45-9764-961208C01715}"/>
                </a:ext>
              </a:extLst>
            </p:cNvPr>
            <p:cNvSpPr txBox="1"/>
            <p:nvPr/>
          </p:nvSpPr>
          <p:spPr>
            <a:xfrm>
              <a:off x="9463661" y="795032"/>
              <a:ext cx="77709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Relocate public infrastructure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F6D7187F-2A66-0F48-9120-F5377BA0DE15}"/>
                </a:ext>
              </a:extLst>
            </p:cNvPr>
            <p:cNvSpPr txBox="1"/>
            <p:nvPr/>
          </p:nvSpPr>
          <p:spPr>
            <a:xfrm>
              <a:off x="8376499" y="805647"/>
              <a:ext cx="8310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Establish building codes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653EF537-3D26-904B-9ECE-E826486C1810}"/>
                </a:ext>
              </a:extLst>
            </p:cNvPr>
            <p:cNvSpPr txBox="1"/>
            <p:nvPr/>
          </p:nvSpPr>
          <p:spPr>
            <a:xfrm>
              <a:off x="7505340" y="816687"/>
              <a:ext cx="8310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City zoning regulations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BE1735BD-E642-DE40-9919-CB9CF28BDADF}"/>
                </a:ext>
              </a:extLst>
            </p:cNvPr>
            <p:cNvSpPr txBox="1"/>
            <p:nvPr/>
          </p:nvSpPr>
          <p:spPr>
            <a:xfrm>
              <a:off x="6723731" y="810590"/>
              <a:ext cx="8310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Land use planning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EF5C03EA-AE21-FE42-B22E-772E974AAF11}"/>
                </a:ext>
              </a:extLst>
            </p:cNvPr>
            <p:cNvSpPr txBox="1"/>
            <p:nvPr/>
          </p:nvSpPr>
          <p:spPr>
            <a:xfrm>
              <a:off x="5693921" y="487255"/>
              <a:ext cx="8900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Incentive individual behavior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8FE42984-A71C-3543-B840-F736D71EF868}"/>
                </a:ext>
              </a:extLst>
            </p:cNvPr>
            <p:cNvSpPr txBox="1"/>
            <p:nvPr/>
          </p:nvSpPr>
          <p:spPr>
            <a:xfrm>
              <a:off x="5723414" y="810590"/>
              <a:ext cx="8310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Public education initiatives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952DFD0A-EBEE-4C4E-8941-BF428B3D64FC}"/>
                </a:ext>
              </a:extLst>
            </p:cNvPr>
            <p:cNvSpPr txBox="1"/>
            <p:nvPr/>
          </p:nvSpPr>
          <p:spPr>
            <a:xfrm>
              <a:off x="4931499" y="850787"/>
              <a:ext cx="890029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No regulations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6FC1A486-CE85-0D4F-83D1-87B2115C554F}"/>
                </a:ext>
              </a:extLst>
            </p:cNvPr>
            <p:cNvSpPr txBox="1"/>
            <p:nvPr/>
          </p:nvSpPr>
          <p:spPr>
            <a:xfrm>
              <a:off x="10439002" y="697926"/>
              <a:ext cx="777094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Property Buyouts/Land Acquisition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D0BCD273-3637-774F-949C-6399811F3F7A}"/>
                </a:ext>
              </a:extLst>
            </p:cNvPr>
            <p:cNvSpPr txBox="1"/>
            <p:nvPr/>
          </p:nvSpPr>
          <p:spPr>
            <a:xfrm>
              <a:off x="7105656" y="1226764"/>
              <a:ext cx="213846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/>
                <a:t>Authority Having Jurisdiction</a:t>
              </a:r>
            </a:p>
            <a:p>
              <a:pPr algn="ctr"/>
              <a:r>
                <a:rPr lang="en-US" sz="1000" b="1" dirty="0"/>
                <a:t>(AHJ)</a:t>
              </a:r>
            </a:p>
          </p:txBody>
        </p:sp>
      </p:grp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A7916DE9-7870-A546-9F13-B6A15156F8E0}"/>
              </a:ext>
            </a:extLst>
          </p:cNvPr>
          <p:cNvCxnSpPr>
            <a:cxnSpLocks/>
          </p:cNvCxnSpPr>
          <p:nvPr/>
        </p:nvCxnSpPr>
        <p:spPr>
          <a:xfrm flipV="1">
            <a:off x="1928006" y="5916805"/>
            <a:ext cx="816625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77A86C6B-0099-6C43-B58C-5B24E45D455A}"/>
              </a:ext>
            </a:extLst>
          </p:cNvPr>
          <p:cNvCxnSpPr>
            <a:cxnSpLocks/>
          </p:cNvCxnSpPr>
          <p:nvPr/>
        </p:nvCxnSpPr>
        <p:spPr>
          <a:xfrm flipV="1">
            <a:off x="1928006" y="4017909"/>
            <a:ext cx="0" cy="18988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Freeform 72">
            <a:extLst>
              <a:ext uri="{FF2B5EF4-FFF2-40B4-BE49-F238E27FC236}">
                <a16:creationId xmlns:a16="http://schemas.microsoft.com/office/drawing/2014/main" id="{925594E9-AA12-C345-AD68-3AAA59058898}"/>
              </a:ext>
            </a:extLst>
          </p:cNvPr>
          <p:cNvSpPr/>
          <p:nvPr/>
        </p:nvSpPr>
        <p:spPr>
          <a:xfrm>
            <a:off x="1937239" y="4680237"/>
            <a:ext cx="4602782" cy="940499"/>
          </a:xfrm>
          <a:custGeom>
            <a:avLst/>
            <a:gdLst>
              <a:gd name="connsiteX0" fmla="*/ 0 w 7798676"/>
              <a:gd name="connsiteY0" fmla="*/ 1250731 h 1250731"/>
              <a:gd name="connsiteX1" fmla="*/ 1576552 w 7798676"/>
              <a:gd name="connsiteY1" fmla="*/ 777766 h 1250731"/>
              <a:gd name="connsiteX2" fmla="*/ 3741683 w 7798676"/>
              <a:gd name="connsiteY2" fmla="*/ 388883 h 1250731"/>
              <a:gd name="connsiteX3" fmla="*/ 6737131 w 7798676"/>
              <a:gd name="connsiteY3" fmla="*/ 73573 h 1250731"/>
              <a:gd name="connsiteX4" fmla="*/ 7798676 w 7798676"/>
              <a:gd name="connsiteY4" fmla="*/ 0 h 1250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98676" h="1250731">
                <a:moveTo>
                  <a:pt x="0" y="1250731"/>
                </a:moveTo>
                <a:cubicBezTo>
                  <a:pt x="476469" y="1086069"/>
                  <a:pt x="952938" y="921407"/>
                  <a:pt x="1576552" y="777766"/>
                </a:cubicBezTo>
                <a:cubicBezTo>
                  <a:pt x="2200166" y="634125"/>
                  <a:pt x="2881587" y="506248"/>
                  <a:pt x="3741683" y="388883"/>
                </a:cubicBezTo>
                <a:cubicBezTo>
                  <a:pt x="4601779" y="271518"/>
                  <a:pt x="6060966" y="138387"/>
                  <a:pt x="6737131" y="73573"/>
                </a:cubicBezTo>
                <a:cubicBezTo>
                  <a:pt x="7413296" y="8759"/>
                  <a:pt x="7605986" y="4379"/>
                  <a:pt x="7798676" y="0"/>
                </a:cubicBezTo>
              </a:path>
            </a:pathLst>
          </a:cu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Freeform 86">
            <a:extLst>
              <a:ext uri="{FF2B5EF4-FFF2-40B4-BE49-F238E27FC236}">
                <a16:creationId xmlns:a16="http://schemas.microsoft.com/office/drawing/2014/main" id="{23F8F64B-066D-7048-9F0E-CDE35B998A04}"/>
              </a:ext>
            </a:extLst>
          </p:cNvPr>
          <p:cNvSpPr/>
          <p:nvPr/>
        </p:nvSpPr>
        <p:spPr>
          <a:xfrm rot="21079328">
            <a:off x="1843651" y="4286929"/>
            <a:ext cx="4786903" cy="978286"/>
          </a:xfrm>
          <a:custGeom>
            <a:avLst/>
            <a:gdLst>
              <a:gd name="connsiteX0" fmla="*/ 0 w 7798676"/>
              <a:gd name="connsiteY0" fmla="*/ 1250731 h 1250731"/>
              <a:gd name="connsiteX1" fmla="*/ 1576552 w 7798676"/>
              <a:gd name="connsiteY1" fmla="*/ 777766 h 1250731"/>
              <a:gd name="connsiteX2" fmla="*/ 3741683 w 7798676"/>
              <a:gd name="connsiteY2" fmla="*/ 388883 h 1250731"/>
              <a:gd name="connsiteX3" fmla="*/ 6737131 w 7798676"/>
              <a:gd name="connsiteY3" fmla="*/ 73573 h 1250731"/>
              <a:gd name="connsiteX4" fmla="*/ 7798676 w 7798676"/>
              <a:gd name="connsiteY4" fmla="*/ 0 h 1250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98676" h="1250731">
                <a:moveTo>
                  <a:pt x="0" y="1250731"/>
                </a:moveTo>
                <a:cubicBezTo>
                  <a:pt x="476469" y="1086069"/>
                  <a:pt x="952938" y="921407"/>
                  <a:pt x="1576552" y="777766"/>
                </a:cubicBezTo>
                <a:cubicBezTo>
                  <a:pt x="2200166" y="634125"/>
                  <a:pt x="2881587" y="506248"/>
                  <a:pt x="3741683" y="388883"/>
                </a:cubicBezTo>
                <a:cubicBezTo>
                  <a:pt x="4601779" y="271518"/>
                  <a:pt x="6060966" y="138387"/>
                  <a:pt x="6737131" y="73573"/>
                </a:cubicBezTo>
                <a:cubicBezTo>
                  <a:pt x="7413296" y="8759"/>
                  <a:pt x="7605986" y="4379"/>
                  <a:pt x="7798676" y="0"/>
                </a:cubicBezTo>
              </a:path>
            </a:pathLst>
          </a:cu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4BB750B0-EE92-8647-920B-FD65781F3620}"/>
              </a:ext>
            </a:extLst>
          </p:cNvPr>
          <p:cNvSpPr txBox="1"/>
          <p:nvPr/>
        </p:nvSpPr>
        <p:spPr>
          <a:xfrm>
            <a:off x="2535081" y="4193193"/>
            <a:ext cx="137800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Urban land use evolution model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639FB590-1446-694E-A13B-1B59AC3B923F}"/>
              </a:ext>
            </a:extLst>
          </p:cNvPr>
          <p:cNvSpPr txBox="1"/>
          <p:nvPr/>
        </p:nvSpPr>
        <p:spPr>
          <a:xfrm>
            <a:off x="9392952" y="4215551"/>
            <a:ext cx="1180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Status quo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CE39A4FF-B8DE-974C-9CEE-94C798E7BE42}"/>
              </a:ext>
            </a:extLst>
          </p:cNvPr>
          <p:cNvSpPr txBox="1"/>
          <p:nvPr/>
        </p:nvSpPr>
        <p:spPr>
          <a:xfrm>
            <a:off x="8840894" y="2977537"/>
            <a:ext cx="914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Policy </a:t>
            </a:r>
            <a:r>
              <a:rPr lang="en-US" i="1" dirty="0"/>
              <a:t>A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D5FD7EA2-D6A9-354B-B935-0FC07011A846}"/>
              </a:ext>
            </a:extLst>
          </p:cNvPr>
          <p:cNvSpPr txBox="1"/>
          <p:nvPr/>
        </p:nvSpPr>
        <p:spPr>
          <a:xfrm>
            <a:off x="5501455" y="6350585"/>
            <a:ext cx="12077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Time (years)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00710811-F996-894A-9641-DF393C9FFB84}"/>
              </a:ext>
            </a:extLst>
          </p:cNvPr>
          <p:cNvSpPr txBox="1"/>
          <p:nvPr/>
        </p:nvSpPr>
        <p:spPr>
          <a:xfrm>
            <a:off x="1654999" y="6182842"/>
            <a:ext cx="11319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Present Day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E09CF974-CFDC-C544-9CB1-37F6128D8C43}"/>
              </a:ext>
            </a:extLst>
          </p:cNvPr>
          <p:cNvSpPr txBox="1"/>
          <p:nvPr/>
        </p:nvSpPr>
        <p:spPr>
          <a:xfrm>
            <a:off x="1813677" y="5869851"/>
            <a:ext cx="7805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		10		20		30		40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3FDA3CF2-AEB4-1543-BA8E-7172A82DC4BB}"/>
              </a:ext>
            </a:extLst>
          </p:cNvPr>
          <p:cNvSpPr txBox="1"/>
          <p:nvPr/>
        </p:nvSpPr>
        <p:spPr>
          <a:xfrm rot="16200000">
            <a:off x="775423" y="4853161"/>
            <a:ext cx="17725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Metric of interest</a:t>
            </a:r>
          </a:p>
        </p:txBody>
      </p: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2F62372B-786F-384E-B9FE-CFA822038941}"/>
              </a:ext>
            </a:extLst>
          </p:cNvPr>
          <p:cNvCxnSpPr>
            <a:cxnSpLocks/>
            <a:endCxn id="99" idx="0"/>
          </p:cNvCxnSpPr>
          <p:nvPr/>
        </p:nvCxnSpPr>
        <p:spPr>
          <a:xfrm>
            <a:off x="6536028" y="3925614"/>
            <a:ext cx="9997" cy="481178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Freeform 98">
            <a:extLst>
              <a:ext uri="{FF2B5EF4-FFF2-40B4-BE49-F238E27FC236}">
                <a16:creationId xmlns:a16="http://schemas.microsoft.com/office/drawing/2014/main" id="{0BC19975-AAB8-D74F-9E47-189A95173B6D}"/>
              </a:ext>
            </a:extLst>
          </p:cNvPr>
          <p:cNvSpPr/>
          <p:nvPr/>
        </p:nvSpPr>
        <p:spPr>
          <a:xfrm>
            <a:off x="6546025" y="3697343"/>
            <a:ext cx="861848" cy="709449"/>
          </a:xfrm>
          <a:custGeom>
            <a:avLst/>
            <a:gdLst>
              <a:gd name="connsiteX0" fmla="*/ 0 w 861848"/>
              <a:gd name="connsiteY0" fmla="*/ 709449 h 709449"/>
              <a:gd name="connsiteX1" fmla="*/ 131379 w 861848"/>
              <a:gd name="connsiteY1" fmla="*/ 504497 h 709449"/>
              <a:gd name="connsiteX2" fmla="*/ 257503 w 861848"/>
              <a:gd name="connsiteY2" fmla="*/ 373118 h 709449"/>
              <a:gd name="connsiteX3" fmla="*/ 388883 w 861848"/>
              <a:gd name="connsiteY3" fmla="*/ 252249 h 709449"/>
              <a:gd name="connsiteX4" fmla="*/ 646386 w 861848"/>
              <a:gd name="connsiteY4" fmla="*/ 115614 h 709449"/>
              <a:gd name="connsiteX5" fmla="*/ 861848 w 861848"/>
              <a:gd name="connsiteY5" fmla="*/ 0 h 709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61848" h="709449">
                <a:moveTo>
                  <a:pt x="0" y="709449"/>
                </a:moveTo>
                <a:cubicBezTo>
                  <a:pt x="44231" y="635000"/>
                  <a:pt x="88462" y="560552"/>
                  <a:pt x="131379" y="504497"/>
                </a:cubicBezTo>
                <a:cubicBezTo>
                  <a:pt x="174296" y="448442"/>
                  <a:pt x="214586" y="415159"/>
                  <a:pt x="257503" y="373118"/>
                </a:cubicBezTo>
                <a:cubicBezTo>
                  <a:pt x="300420" y="331077"/>
                  <a:pt x="324069" y="295166"/>
                  <a:pt x="388883" y="252249"/>
                </a:cubicBezTo>
                <a:cubicBezTo>
                  <a:pt x="453697" y="209332"/>
                  <a:pt x="646386" y="115614"/>
                  <a:pt x="646386" y="115614"/>
                </a:cubicBezTo>
                <a:lnTo>
                  <a:pt x="861848" y="0"/>
                </a:lnTo>
              </a:path>
            </a:pathLst>
          </a:custGeom>
          <a:noFill/>
          <a:ln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C680A76C-6D71-D748-A0FC-C537E426C97A}"/>
              </a:ext>
            </a:extLst>
          </p:cNvPr>
          <p:cNvCxnSpPr>
            <a:cxnSpLocks/>
          </p:cNvCxnSpPr>
          <p:nvPr/>
        </p:nvCxnSpPr>
        <p:spPr>
          <a:xfrm>
            <a:off x="6540021" y="4673404"/>
            <a:ext cx="6004" cy="88427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Freeform 100">
            <a:extLst>
              <a:ext uri="{FF2B5EF4-FFF2-40B4-BE49-F238E27FC236}">
                <a16:creationId xmlns:a16="http://schemas.microsoft.com/office/drawing/2014/main" id="{4C702CC4-D1F6-F546-A24F-8A2E752E1589}"/>
              </a:ext>
            </a:extLst>
          </p:cNvPr>
          <p:cNvSpPr/>
          <p:nvPr/>
        </p:nvSpPr>
        <p:spPr>
          <a:xfrm>
            <a:off x="6546025" y="4511895"/>
            <a:ext cx="1403131" cy="1045779"/>
          </a:xfrm>
          <a:custGeom>
            <a:avLst/>
            <a:gdLst>
              <a:gd name="connsiteX0" fmla="*/ 0 w 1403131"/>
              <a:gd name="connsiteY0" fmla="*/ 1045779 h 1045779"/>
              <a:gd name="connsiteX1" fmla="*/ 173421 w 1403131"/>
              <a:gd name="connsiteY1" fmla="*/ 830317 h 1045779"/>
              <a:gd name="connsiteX2" fmla="*/ 409903 w 1403131"/>
              <a:gd name="connsiteY2" fmla="*/ 551793 h 1045779"/>
              <a:gd name="connsiteX3" fmla="*/ 777766 w 1403131"/>
              <a:gd name="connsiteY3" fmla="*/ 289034 h 1045779"/>
              <a:gd name="connsiteX4" fmla="*/ 1103586 w 1403131"/>
              <a:gd name="connsiteY4" fmla="*/ 89338 h 1045779"/>
              <a:gd name="connsiteX5" fmla="*/ 1403131 w 1403131"/>
              <a:gd name="connsiteY5" fmla="*/ 0 h 1045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03131" h="1045779">
                <a:moveTo>
                  <a:pt x="0" y="1045779"/>
                </a:moveTo>
                <a:cubicBezTo>
                  <a:pt x="52552" y="979213"/>
                  <a:pt x="105104" y="912648"/>
                  <a:pt x="173421" y="830317"/>
                </a:cubicBezTo>
                <a:cubicBezTo>
                  <a:pt x="241738" y="747986"/>
                  <a:pt x="309179" y="642007"/>
                  <a:pt x="409903" y="551793"/>
                </a:cubicBezTo>
                <a:cubicBezTo>
                  <a:pt x="510627" y="461579"/>
                  <a:pt x="662152" y="366110"/>
                  <a:pt x="777766" y="289034"/>
                </a:cubicBezTo>
                <a:cubicBezTo>
                  <a:pt x="893380" y="211958"/>
                  <a:pt x="999359" y="137510"/>
                  <a:pt x="1103586" y="89338"/>
                </a:cubicBezTo>
                <a:cubicBezTo>
                  <a:pt x="1207813" y="41166"/>
                  <a:pt x="1305472" y="20583"/>
                  <a:pt x="1403131" y="0"/>
                </a:cubicBezTo>
              </a:path>
            </a:pathLst>
          </a:custGeom>
          <a:noFill/>
          <a:ln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4" name="Elbow Connector 103">
            <a:extLst>
              <a:ext uri="{FF2B5EF4-FFF2-40B4-BE49-F238E27FC236}">
                <a16:creationId xmlns:a16="http://schemas.microsoft.com/office/drawing/2014/main" id="{885E8B13-D778-A94B-8E50-E51959D62AEF}"/>
              </a:ext>
            </a:extLst>
          </p:cNvPr>
          <p:cNvCxnSpPr>
            <a:cxnSpLocks/>
            <a:stCxn id="106" idx="0"/>
            <a:endCxn id="45" idx="1"/>
          </p:cNvCxnSpPr>
          <p:nvPr/>
        </p:nvCxnSpPr>
        <p:spPr>
          <a:xfrm rot="5400000" flipH="1" flipV="1">
            <a:off x="6125017" y="3949237"/>
            <a:ext cx="197575" cy="448380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Elbow Connector 104">
            <a:extLst>
              <a:ext uri="{FF2B5EF4-FFF2-40B4-BE49-F238E27FC236}">
                <a16:creationId xmlns:a16="http://schemas.microsoft.com/office/drawing/2014/main" id="{67AD0F44-EB65-CB46-947D-48025A540EF0}"/>
              </a:ext>
            </a:extLst>
          </p:cNvPr>
          <p:cNvCxnSpPr>
            <a:cxnSpLocks/>
            <a:stCxn id="106" idx="2"/>
            <a:endCxn id="2" idx="1"/>
          </p:cNvCxnSpPr>
          <p:nvPr/>
        </p:nvCxnSpPr>
        <p:spPr>
          <a:xfrm rot="16200000" flipH="1">
            <a:off x="5990282" y="4650621"/>
            <a:ext cx="446276" cy="427612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6" name="Picture 105">
            <a:extLst>
              <a:ext uri="{FF2B5EF4-FFF2-40B4-BE49-F238E27FC236}">
                <a16:creationId xmlns:a16="http://schemas.microsoft.com/office/drawing/2014/main" id="{09E315FD-713D-C24D-A853-B0B41BD362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2153" y="4272214"/>
            <a:ext cx="714922" cy="369075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BE558A26-A59B-0641-90C0-2E0E28729F40}"/>
              </a:ext>
            </a:extLst>
          </p:cNvPr>
          <p:cNvCxnSpPr>
            <a:cxnSpLocks/>
            <a:stCxn id="108" idx="2"/>
          </p:cNvCxnSpPr>
          <p:nvPr/>
        </p:nvCxnSpPr>
        <p:spPr>
          <a:xfrm flipH="1">
            <a:off x="6548460" y="3319362"/>
            <a:ext cx="101878" cy="5006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3D5C112E-CE26-7146-A9E0-44E0712301F5}"/>
              </a:ext>
            </a:extLst>
          </p:cNvPr>
          <p:cNvSpPr txBox="1"/>
          <p:nvPr/>
        </p:nvSpPr>
        <p:spPr>
          <a:xfrm>
            <a:off x="5852899" y="3073141"/>
            <a:ext cx="15948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Disturbance Occurs</a:t>
            </a:r>
          </a:p>
        </p:txBody>
      </p:sp>
      <p:sp>
        <p:nvSpPr>
          <p:cNvPr id="109" name="Freeform 108">
            <a:extLst>
              <a:ext uri="{FF2B5EF4-FFF2-40B4-BE49-F238E27FC236}">
                <a16:creationId xmlns:a16="http://schemas.microsoft.com/office/drawing/2014/main" id="{37118A60-F354-6749-A4A1-14A6B8BCE247}"/>
              </a:ext>
            </a:extLst>
          </p:cNvPr>
          <p:cNvSpPr/>
          <p:nvPr/>
        </p:nvSpPr>
        <p:spPr>
          <a:xfrm>
            <a:off x="7407873" y="3445366"/>
            <a:ext cx="1458014" cy="251977"/>
          </a:xfrm>
          <a:custGeom>
            <a:avLst/>
            <a:gdLst>
              <a:gd name="connsiteX0" fmla="*/ 0 w 7798676"/>
              <a:gd name="connsiteY0" fmla="*/ 1250731 h 1250731"/>
              <a:gd name="connsiteX1" fmla="*/ 1576552 w 7798676"/>
              <a:gd name="connsiteY1" fmla="*/ 777766 h 1250731"/>
              <a:gd name="connsiteX2" fmla="*/ 3741683 w 7798676"/>
              <a:gd name="connsiteY2" fmla="*/ 388883 h 1250731"/>
              <a:gd name="connsiteX3" fmla="*/ 6737131 w 7798676"/>
              <a:gd name="connsiteY3" fmla="*/ 73573 h 1250731"/>
              <a:gd name="connsiteX4" fmla="*/ 7798676 w 7798676"/>
              <a:gd name="connsiteY4" fmla="*/ 0 h 1250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98676" h="1250731">
                <a:moveTo>
                  <a:pt x="0" y="1250731"/>
                </a:moveTo>
                <a:cubicBezTo>
                  <a:pt x="476469" y="1086069"/>
                  <a:pt x="952938" y="921407"/>
                  <a:pt x="1576552" y="777766"/>
                </a:cubicBezTo>
                <a:cubicBezTo>
                  <a:pt x="2200166" y="634125"/>
                  <a:pt x="2881587" y="506248"/>
                  <a:pt x="3741683" y="388883"/>
                </a:cubicBezTo>
                <a:cubicBezTo>
                  <a:pt x="4601779" y="271518"/>
                  <a:pt x="6060966" y="138387"/>
                  <a:pt x="6737131" y="73573"/>
                </a:cubicBezTo>
                <a:cubicBezTo>
                  <a:pt x="7413296" y="8759"/>
                  <a:pt x="7605986" y="4379"/>
                  <a:pt x="7798676" y="0"/>
                </a:cubicBezTo>
              </a:path>
            </a:pathLst>
          </a:custGeom>
          <a:noFill/>
          <a:ln>
            <a:solidFill>
              <a:schemeClr val="accent5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Freeform 109">
            <a:extLst>
              <a:ext uri="{FF2B5EF4-FFF2-40B4-BE49-F238E27FC236}">
                <a16:creationId xmlns:a16="http://schemas.microsoft.com/office/drawing/2014/main" id="{8BC09C34-D70E-DF4F-A119-76BBBC7B18E3}"/>
              </a:ext>
            </a:extLst>
          </p:cNvPr>
          <p:cNvSpPr/>
          <p:nvPr/>
        </p:nvSpPr>
        <p:spPr>
          <a:xfrm rot="289139">
            <a:off x="7954696" y="4380964"/>
            <a:ext cx="1240944" cy="184094"/>
          </a:xfrm>
          <a:custGeom>
            <a:avLst/>
            <a:gdLst>
              <a:gd name="connsiteX0" fmla="*/ 0 w 7798676"/>
              <a:gd name="connsiteY0" fmla="*/ 1250731 h 1250731"/>
              <a:gd name="connsiteX1" fmla="*/ 1576552 w 7798676"/>
              <a:gd name="connsiteY1" fmla="*/ 777766 h 1250731"/>
              <a:gd name="connsiteX2" fmla="*/ 3741683 w 7798676"/>
              <a:gd name="connsiteY2" fmla="*/ 388883 h 1250731"/>
              <a:gd name="connsiteX3" fmla="*/ 6737131 w 7798676"/>
              <a:gd name="connsiteY3" fmla="*/ 73573 h 1250731"/>
              <a:gd name="connsiteX4" fmla="*/ 7798676 w 7798676"/>
              <a:gd name="connsiteY4" fmla="*/ 0 h 1250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98676" h="1250731">
                <a:moveTo>
                  <a:pt x="0" y="1250731"/>
                </a:moveTo>
                <a:cubicBezTo>
                  <a:pt x="476469" y="1086069"/>
                  <a:pt x="952938" y="921407"/>
                  <a:pt x="1576552" y="777766"/>
                </a:cubicBezTo>
                <a:cubicBezTo>
                  <a:pt x="2200166" y="634125"/>
                  <a:pt x="2881587" y="506248"/>
                  <a:pt x="3741683" y="388883"/>
                </a:cubicBezTo>
                <a:cubicBezTo>
                  <a:pt x="4601779" y="271518"/>
                  <a:pt x="6060966" y="138387"/>
                  <a:pt x="6737131" y="73573"/>
                </a:cubicBezTo>
                <a:cubicBezTo>
                  <a:pt x="7413296" y="8759"/>
                  <a:pt x="7605986" y="4379"/>
                  <a:pt x="7798676" y="0"/>
                </a:cubicBezTo>
              </a:path>
            </a:pathLst>
          </a:custGeom>
          <a:noFill/>
          <a:ln>
            <a:solidFill>
              <a:schemeClr val="accent5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2E47A9D-C187-434A-9510-D09BA84CA47E}"/>
              </a:ext>
            </a:extLst>
          </p:cNvPr>
          <p:cNvSpPr/>
          <p:nvPr/>
        </p:nvSpPr>
        <p:spPr>
          <a:xfrm>
            <a:off x="6427226" y="4515446"/>
            <a:ext cx="1521930" cy="114423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59039870-287C-2845-82BC-D8D2DEC307C9}"/>
              </a:ext>
            </a:extLst>
          </p:cNvPr>
          <p:cNvSpPr/>
          <p:nvPr/>
        </p:nvSpPr>
        <p:spPr>
          <a:xfrm>
            <a:off x="6447994" y="3689934"/>
            <a:ext cx="959879" cy="76940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2816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extBox 109">
            <a:extLst>
              <a:ext uri="{FF2B5EF4-FFF2-40B4-BE49-F238E27FC236}">
                <a16:creationId xmlns:a16="http://schemas.microsoft.com/office/drawing/2014/main" id="{F4F27527-BC20-6346-808E-AD6B82FC47F4}"/>
              </a:ext>
            </a:extLst>
          </p:cNvPr>
          <p:cNvSpPr txBox="1"/>
          <p:nvPr/>
        </p:nvSpPr>
        <p:spPr>
          <a:xfrm>
            <a:off x="255438" y="231521"/>
            <a:ext cx="16402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300"/>
              </a:spcAft>
            </a:pPr>
            <a:r>
              <a:rPr lang="en-US" sz="2400" b="1" dirty="0"/>
              <a:t>Approach</a:t>
            </a:r>
            <a:endParaRPr lang="en-US" sz="1200" dirty="0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C17556EE-792A-AC49-AD9E-080A4192A209}"/>
              </a:ext>
            </a:extLst>
          </p:cNvPr>
          <p:cNvSpPr/>
          <p:nvPr/>
        </p:nvSpPr>
        <p:spPr>
          <a:xfrm>
            <a:off x="78582" y="991598"/>
            <a:ext cx="5384596" cy="527468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0D7CCB76-DC4D-E74B-BA22-F2994395AB7E}"/>
              </a:ext>
            </a:extLst>
          </p:cNvPr>
          <p:cNvSpPr/>
          <p:nvPr/>
        </p:nvSpPr>
        <p:spPr>
          <a:xfrm>
            <a:off x="5457847" y="991598"/>
            <a:ext cx="6655571" cy="527468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Parallelogram 121">
                <a:extLst>
                  <a:ext uri="{FF2B5EF4-FFF2-40B4-BE49-F238E27FC236}">
                    <a16:creationId xmlns:a16="http://schemas.microsoft.com/office/drawing/2014/main" id="{9565839B-3330-674F-BD36-F69F9EE0B630}"/>
                  </a:ext>
                </a:extLst>
              </p:cNvPr>
              <p:cNvSpPr/>
              <p:nvPr/>
            </p:nvSpPr>
            <p:spPr>
              <a:xfrm>
                <a:off x="2144287" y="1255995"/>
                <a:ext cx="1478960" cy="351905"/>
              </a:xfrm>
              <a:prstGeom prst="parallelogram">
                <a:avLst>
                  <a:gd name="adj" fmla="val 62500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/>
                  <a:t>Start</a:t>
                </a:r>
              </a:p>
              <a:p>
                <a:pPr algn="ctr"/>
                <a:r>
                  <a:rPr lang="en-US" sz="900" dirty="0"/>
                  <a:t>Set:</a:t>
                </a:r>
                <a14:m>
                  <m:oMath xmlns:m="http://schemas.openxmlformats.org/officeDocument/2006/math">
                    <m:r>
                      <a:rPr lang="en-US" sz="800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800" i="1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  <m:r>
                      <a:rPr lang="en-US" sz="8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7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7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700" b="0" i="1" smtClean="0">
                            <a:latin typeface="Cambria Math" panose="02040503050406030204" pitchFamily="18" charset="0"/>
                          </a:rPr>
                          <m:t>𝑐𝑠𝑧</m:t>
                        </m:r>
                      </m:sub>
                    </m:sSub>
                    <m:r>
                      <a:rPr lang="en-US" sz="7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700" b="0" i="1" smtClean="0">
                        <a:latin typeface="Cambria Math" panose="02040503050406030204" pitchFamily="18" charset="0"/>
                      </a:rPr>
                      <m:t>𝑅</m:t>
                    </m:r>
                    <m:sSub>
                      <m:sSubPr>
                        <m:ctrlPr>
                          <a:rPr lang="en-US" sz="7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7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700" b="0" i="1" smtClean="0">
                            <a:latin typeface="Cambria Math" panose="02040503050406030204" pitchFamily="18" charset="0"/>
                          </a:rPr>
                          <m:t>𝑐𝑠𝑧</m:t>
                        </m:r>
                      </m:sub>
                    </m:sSub>
                  </m:oMath>
                </a14:m>
                <a:endParaRPr lang="en-US" sz="1000" baseline="-25000" dirty="0"/>
              </a:p>
            </p:txBody>
          </p:sp>
        </mc:Choice>
        <mc:Fallback xmlns="">
          <p:sp>
            <p:nvSpPr>
              <p:cNvPr id="122" name="Parallelogram 121">
                <a:extLst>
                  <a:ext uri="{FF2B5EF4-FFF2-40B4-BE49-F238E27FC236}">
                    <a16:creationId xmlns:a16="http://schemas.microsoft.com/office/drawing/2014/main" id="{9565839B-3330-674F-BD36-F69F9EE0B6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4287" y="1255995"/>
                <a:ext cx="1478960" cy="351905"/>
              </a:xfrm>
              <a:prstGeom prst="parallelogram">
                <a:avLst>
                  <a:gd name="adj" fmla="val 62500"/>
                </a:avLst>
              </a:prstGeom>
              <a:blipFill>
                <a:blip r:embed="rId3"/>
                <a:stretch>
                  <a:fillRect t="-3333" b="-6667"/>
                </a:stretch>
              </a:blipFill>
              <a:ln w="952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0" name="Rectangle 129">
            <a:extLst>
              <a:ext uri="{FF2B5EF4-FFF2-40B4-BE49-F238E27FC236}">
                <a16:creationId xmlns:a16="http://schemas.microsoft.com/office/drawing/2014/main" id="{857485F9-17AD-2946-A93F-17A508B8F971}"/>
              </a:ext>
            </a:extLst>
          </p:cNvPr>
          <p:cNvSpPr/>
          <p:nvPr/>
        </p:nvSpPr>
        <p:spPr>
          <a:xfrm>
            <a:off x="4997695" y="4382510"/>
            <a:ext cx="950304" cy="66224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 dirty="0"/>
              <a:t>1) Current Community Description at time </a:t>
            </a:r>
            <a:r>
              <a:rPr lang="en-US" sz="700" i="1" dirty="0"/>
              <a:t>t</a:t>
            </a:r>
            <a:endParaRPr lang="en-US" sz="700" dirty="0"/>
          </a:p>
          <a:p>
            <a:r>
              <a:rPr lang="en-US" sz="600" dirty="0"/>
              <a:t>1a) Built Environment</a:t>
            </a:r>
          </a:p>
          <a:p>
            <a:r>
              <a:rPr lang="en-US" sz="600" dirty="0"/>
              <a:t>1b) Social Systems</a:t>
            </a:r>
          </a:p>
          <a:p>
            <a:r>
              <a:rPr lang="en-US" sz="600" dirty="0"/>
              <a:t>1c) Economic Systems</a:t>
            </a:r>
          </a:p>
        </p:txBody>
      </p: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185CB7F9-228B-6A47-87F8-08162794BC3E}"/>
              </a:ext>
            </a:extLst>
          </p:cNvPr>
          <p:cNvCxnSpPr>
            <a:cxnSpLocks/>
            <a:stCxn id="122" idx="2"/>
          </p:cNvCxnSpPr>
          <p:nvPr/>
        </p:nvCxnSpPr>
        <p:spPr>
          <a:xfrm>
            <a:off x="3513276" y="1431948"/>
            <a:ext cx="421533" cy="0"/>
          </a:xfrm>
          <a:prstGeom prst="straightConnector1">
            <a:avLst/>
          </a:prstGeom>
          <a:ln w="9525">
            <a:solidFill>
              <a:schemeClr val="tx1"/>
            </a:solidFill>
            <a:tailEnd type="triangle" w="med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2" name="Elbow Connector 131">
            <a:extLst>
              <a:ext uri="{FF2B5EF4-FFF2-40B4-BE49-F238E27FC236}">
                <a16:creationId xmlns:a16="http://schemas.microsoft.com/office/drawing/2014/main" id="{A872AAB2-3130-3C44-9C00-804B23779EBA}"/>
              </a:ext>
            </a:extLst>
          </p:cNvPr>
          <p:cNvCxnSpPr>
            <a:cxnSpLocks/>
            <a:stCxn id="203" idx="2"/>
            <a:endCxn id="191" idx="0"/>
          </p:cNvCxnSpPr>
          <p:nvPr/>
        </p:nvCxnSpPr>
        <p:spPr>
          <a:xfrm rot="16200000" flipH="1">
            <a:off x="6174483" y="1779280"/>
            <a:ext cx="244702" cy="1854355"/>
          </a:xfrm>
          <a:prstGeom prst="bentConnector3">
            <a:avLst>
              <a:gd name="adj1" fmla="val 50000"/>
            </a:avLst>
          </a:prstGeom>
          <a:ln w="3175">
            <a:solidFill>
              <a:schemeClr val="accent3"/>
            </a:solidFill>
            <a:prstDash val="sysDash"/>
            <a:tailEnd type="triangle" w="med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5" name="Rectangle 134">
            <a:extLst>
              <a:ext uri="{FF2B5EF4-FFF2-40B4-BE49-F238E27FC236}">
                <a16:creationId xmlns:a16="http://schemas.microsoft.com/office/drawing/2014/main" id="{73901153-FFFE-9349-9098-27B50DAB68F8}"/>
              </a:ext>
            </a:extLst>
          </p:cNvPr>
          <p:cNvSpPr/>
          <p:nvPr/>
        </p:nvSpPr>
        <p:spPr>
          <a:xfrm>
            <a:off x="6329087" y="4520667"/>
            <a:ext cx="1005932" cy="3707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 dirty="0"/>
              <a:t>2c) Damage to physical Infrastructure</a:t>
            </a:r>
          </a:p>
        </p:txBody>
      </p:sp>
      <p:sp>
        <p:nvSpPr>
          <p:cNvPr id="137" name="Rounded Rectangle 136">
            <a:extLst>
              <a:ext uri="{FF2B5EF4-FFF2-40B4-BE49-F238E27FC236}">
                <a16:creationId xmlns:a16="http://schemas.microsoft.com/office/drawing/2014/main" id="{0CBD1600-1196-E941-9A84-ED647EC42D2C}"/>
              </a:ext>
            </a:extLst>
          </p:cNvPr>
          <p:cNvSpPr/>
          <p:nvPr/>
        </p:nvSpPr>
        <p:spPr>
          <a:xfrm>
            <a:off x="6424582" y="4024246"/>
            <a:ext cx="671965" cy="272279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 dirty="0"/>
              <a:t>2b) Damage Models</a:t>
            </a:r>
          </a:p>
        </p:txBody>
      </p:sp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D0257EA8-1D59-EC4F-BAC5-5F8F09DF1986}"/>
              </a:ext>
            </a:extLst>
          </p:cNvPr>
          <p:cNvCxnSpPr>
            <a:cxnSpLocks/>
            <a:stCxn id="130" idx="3"/>
            <a:endCxn id="135" idx="1"/>
          </p:cNvCxnSpPr>
          <p:nvPr/>
        </p:nvCxnSpPr>
        <p:spPr>
          <a:xfrm flipV="1">
            <a:off x="5947998" y="4706036"/>
            <a:ext cx="381089" cy="7597"/>
          </a:xfrm>
          <a:prstGeom prst="straightConnector1">
            <a:avLst/>
          </a:prstGeom>
          <a:ln w="9525">
            <a:solidFill>
              <a:schemeClr val="tx1"/>
            </a:solidFill>
            <a:tailEnd type="triangle" w="med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9" name="Rounded Rectangle 138">
            <a:extLst>
              <a:ext uri="{FF2B5EF4-FFF2-40B4-BE49-F238E27FC236}">
                <a16:creationId xmlns:a16="http://schemas.microsoft.com/office/drawing/2014/main" id="{F2F822E3-D01F-E747-A057-ED2E8C97B2A8}"/>
              </a:ext>
            </a:extLst>
          </p:cNvPr>
          <p:cNvSpPr/>
          <p:nvPr/>
        </p:nvSpPr>
        <p:spPr>
          <a:xfrm>
            <a:off x="5208548" y="5243446"/>
            <a:ext cx="689544" cy="272279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 dirty="0"/>
              <a:t>2a) Hazard Models</a:t>
            </a:r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4FCE648B-7135-EE44-BE78-353EF24ADAE5}"/>
              </a:ext>
            </a:extLst>
          </p:cNvPr>
          <p:cNvSpPr/>
          <p:nvPr/>
        </p:nvSpPr>
        <p:spPr>
          <a:xfrm>
            <a:off x="7740042" y="4517318"/>
            <a:ext cx="1005932" cy="370738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 dirty="0"/>
              <a:t>3b) Functionality of physical Infrastructure</a:t>
            </a:r>
          </a:p>
        </p:txBody>
      </p:sp>
      <p:sp>
        <p:nvSpPr>
          <p:cNvPr id="143" name="Rounded Rectangle 142">
            <a:extLst>
              <a:ext uri="{FF2B5EF4-FFF2-40B4-BE49-F238E27FC236}">
                <a16:creationId xmlns:a16="http://schemas.microsoft.com/office/drawing/2014/main" id="{F790F73F-67F0-744D-8E9C-319500DAABC5}"/>
              </a:ext>
            </a:extLst>
          </p:cNvPr>
          <p:cNvSpPr/>
          <p:nvPr/>
        </p:nvSpPr>
        <p:spPr>
          <a:xfrm>
            <a:off x="7518125" y="5141492"/>
            <a:ext cx="559429" cy="272279"/>
          </a:xfrm>
          <a:prstGeom prst="roundRect">
            <a:avLst/>
          </a:prstGeom>
          <a:ln w="6350">
            <a:solidFill>
              <a:schemeClr val="accent3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 dirty="0">
                <a:solidFill>
                  <a:schemeClr val="bg2">
                    <a:lumMod val="75000"/>
                  </a:schemeClr>
                </a:solidFill>
              </a:rPr>
              <a:t>3c) CGE Model</a:t>
            </a:r>
          </a:p>
        </p:txBody>
      </p:sp>
      <p:sp>
        <p:nvSpPr>
          <p:cNvPr id="146" name="Rounded Rectangle 145">
            <a:extLst>
              <a:ext uri="{FF2B5EF4-FFF2-40B4-BE49-F238E27FC236}">
                <a16:creationId xmlns:a16="http://schemas.microsoft.com/office/drawing/2014/main" id="{A536B02F-1F53-C746-9CCA-64CDF627D7FB}"/>
              </a:ext>
            </a:extLst>
          </p:cNvPr>
          <p:cNvSpPr/>
          <p:nvPr/>
        </p:nvSpPr>
        <p:spPr>
          <a:xfrm>
            <a:off x="8368785" y="5141492"/>
            <a:ext cx="907582" cy="272279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 dirty="0"/>
              <a:t>3d) Population Dislocation Model</a:t>
            </a:r>
          </a:p>
        </p:txBody>
      </p:sp>
      <p:cxnSp>
        <p:nvCxnSpPr>
          <p:cNvPr id="148" name="Elbow Connector 147">
            <a:extLst>
              <a:ext uri="{FF2B5EF4-FFF2-40B4-BE49-F238E27FC236}">
                <a16:creationId xmlns:a16="http://schemas.microsoft.com/office/drawing/2014/main" id="{FB8DA316-A6D8-4C4F-95BF-AF8786EDBBB1}"/>
              </a:ext>
            </a:extLst>
          </p:cNvPr>
          <p:cNvCxnSpPr>
            <a:cxnSpLocks/>
            <a:stCxn id="135" idx="3"/>
            <a:endCxn id="202" idx="1"/>
          </p:cNvCxnSpPr>
          <p:nvPr/>
        </p:nvCxnSpPr>
        <p:spPr>
          <a:xfrm>
            <a:off x="7335020" y="4706035"/>
            <a:ext cx="444827" cy="1209249"/>
          </a:xfrm>
          <a:prstGeom prst="bentConnector3">
            <a:avLst>
              <a:gd name="adj1" fmla="val 24061"/>
            </a:avLst>
          </a:prstGeom>
          <a:ln w="9525">
            <a:solidFill>
              <a:schemeClr val="tx1"/>
            </a:solidFill>
            <a:tailEnd type="triangle" w="med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35A9421F-A06F-AD4F-BB3C-2AB8D39DDCE5}"/>
              </a:ext>
            </a:extLst>
          </p:cNvPr>
          <p:cNvCxnSpPr>
            <a:cxnSpLocks/>
            <a:stCxn id="143" idx="3"/>
            <a:endCxn id="146" idx="1"/>
          </p:cNvCxnSpPr>
          <p:nvPr/>
        </p:nvCxnSpPr>
        <p:spPr>
          <a:xfrm>
            <a:off x="8077554" y="5277633"/>
            <a:ext cx="291232" cy="0"/>
          </a:xfrm>
          <a:prstGeom prst="straightConnector1">
            <a:avLst/>
          </a:prstGeom>
          <a:ln w="3175">
            <a:solidFill>
              <a:schemeClr val="accent3"/>
            </a:solidFill>
            <a:prstDash val="dash"/>
            <a:headEnd type="triangle" w="med" len="sm"/>
            <a:tailEnd type="triangle" w="med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D7D502CF-3314-C34E-9567-43DFD4B6452B}"/>
              </a:ext>
            </a:extLst>
          </p:cNvPr>
          <p:cNvCxnSpPr>
            <a:cxnSpLocks/>
            <a:stCxn id="135" idx="3"/>
            <a:endCxn id="141" idx="1"/>
          </p:cNvCxnSpPr>
          <p:nvPr/>
        </p:nvCxnSpPr>
        <p:spPr>
          <a:xfrm flipV="1">
            <a:off x="7335020" y="4702686"/>
            <a:ext cx="405022" cy="3349"/>
          </a:xfrm>
          <a:prstGeom prst="straightConnector1">
            <a:avLst/>
          </a:prstGeom>
          <a:ln w="9525">
            <a:solidFill>
              <a:schemeClr val="tx1"/>
            </a:solidFill>
            <a:tailEnd type="triangle" w="med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2" name="Elbow Connector 151">
            <a:extLst>
              <a:ext uri="{FF2B5EF4-FFF2-40B4-BE49-F238E27FC236}">
                <a16:creationId xmlns:a16="http://schemas.microsoft.com/office/drawing/2014/main" id="{F0ED7546-ED24-2046-BBEF-DF4A6A584B4D}"/>
              </a:ext>
            </a:extLst>
          </p:cNvPr>
          <p:cNvCxnSpPr>
            <a:cxnSpLocks/>
            <a:stCxn id="141" idx="2"/>
            <a:endCxn id="143" idx="0"/>
          </p:cNvCxnSpPr>
          <p:nvPr/>
        </p:nvCxnSpPr>
        <p:spPr>
          <a:xfrm rot="5400000">
            <a:off x="7893706" y="4792189"/>
            <a:ext cx="253438" cy="445169"/>
          </a:xfrm>
          <a:prstGeom prst="bentConnector3">
            <a:avLst>
              <a:gd name="adj1" fmla="val 50000"/>
            </a:avLst>
          </a:prstGeom>
          <a:ln w="3175">
            <a:solidFill>
              <a:schemeClr val="accent3"/>
            </a:solidFill>
            <a:prstDash val="dash"/>
            <a:tailEnd type="triangle" w="med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3" name="Elbow Connector 152">
            <a:extLst>
              <a:ext uri="{FF2B5EF4-FFF2-40B4-BE49-F238E27FC236}">
                <a16:creationId xmlns:a16="http://schemas.microsoft.com/office/drawing/2014/main" id="{E12EA8C9-716B-A744-AF26-7AACC03711C8}"/>
              </a:ext>
            </a:extLst>
          </p:cNvPr>
          <p:cNvCxnSpPr>
            <a:cxnSpLocks/>
            <a:stCxn id="141" idx="2"/>
            <a:endCxn id="146" idx="0"/>
          </p:cNvCxnSpPr>
          <p:nvPr/>
        </p:nvCxnSpPr>
        <p:spPr>
          <a:xfrm rot="16200000" flipH="1">
            <a:off x="8406073" y="4724989"/>
            <a:ext cx="253438" cy="579567"/>
          </a:xfrm>
          <a:prstGeom prst="bentConnector3">
            <a:avLst>
              <a:gd name="adj1" fmla="val 50000"/>
            </a:avLst>
          </a:prstGeom>
          <a:ln w="9525">
            <a:solidFill>
              <a:schemeClr val="tx1"/>
            </a:solidFill>
            <a:tailEnd type="triangle" w="med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4" name="Elbow Connector 153">
            <a:extLst>
              <a:ext uri="{FF2B5EF4-FFF2-40B4-BE49-F238E27FC236}">
                <a16:creationId xmlns:a16="http://schemas.microsoft.com/office/drawing/2014/main" id="{ED28D632-3C14-C045-A3C3-06065B04DADF}"/>
              </a:ext>
            </a:extLst>
          </p:cNvPr>
          <p:cNvCxnSpPr>
            <a:cxnSpLocks/>
            <a:stCxn id="143" idx="2"/>
            <a:endCxn id="202" idx="0"/>
          </p:cNvCxnSpPr>
          <p:nvPr/>
        </p:nvCxnSpPr>
        <p:spPr>
          <a:xfrm rot="16200000" flipH="1">
            <a:off x="7863548" y="5348064"/>
            <a:ext cx="327933" cy="459350"/>
          </a:xfrm>
          <a:prstGeom prst="bentConnector3">
            <a:avLst>
              <a:gd name="adj1" fmla="val 50000"/>
            </a:avLst>
          </a:prstGeom>
          <a:ln w="3175">
            <a:solidFill>
              <a:schemeClr val="accent3"/>
            </a:solidFill>
            <a:prstDash val="dash"/>
            <a:tailEnd type="triangle" w="med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5" name="Elbow Connector 154">
            <a:extLst>
              <a:ext uri="{FF2B5EF4-FFF2-40B4-BE49-F238E27FC236}">
                <a16:creationId xmlns:a16="http://schemas.microsoft.com/office/drawing/2014/main" id="{E7E6BEE8-B657-864E-82BB-F6C3D789A228}"/>
              </a:ext>
            </a:extLst>
          </p:cNvPr>
          <p:cNvCxnSpPr>
            <a:cxnSpLocks/>
            <a:stCxn id="146" idx="2"/>
            <a:endCxn id="202" idx="0"/>
          </p:cNvCxnSpPr>
          <p:nvPr/>
        </p:nvCxnSpPr>
        <p:spPr>
          <a:xfrm rot="5400000">
            <a:off x="8375918" y="5295045"/>
            <a:ext cx="327933" cy="565388"/>
          </a:xfrm>
          <a:prstGeom prst="bentConnector3">
            <a:avLst>
              <a:gd name="adj1" fmla="val 50000"/>
            </a:avLst>
          </a:prstGeom>
          <a:ln w="9525">
            <a:solidFill>
              <a:schemeClr val="tx1"/>
            </a:solidFill>
            <a:tailEnd type="triangle" w="med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Rectangle 155">
                <a:extLst>
                  <a:ext uri="{FF2B5EF4-FFF2-40B4-BE49-F238E27FC236}">
                    <a16:creationId xmlns:a16="http://schemas.microsoft.com/office/drawing/2014/main" id="{464DBD4B-571A-094E-BBA2-8FAA3250DD1F}"/>
                  </a:ext>
                </a:extLst>
              </p:cNvPr>
              <p:cNvSpPr/>
              <p:nvPr/>
            </p:nvSpPr>
            <p:spPr>
              <a:xfrm>
                <a:off x="9108121" y="4644037"/>
                <a:ext cx="1005932" cy="370738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accent3"/>
                </a:solidFill>
                <a:prstDash val="dash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dirty="0">
                    <a:solidFill>
                      <a:schemeClr val="accent3"/>
                    </a:solidFill>
                  </a:rPr>
                  <a:t>4a) State of Recovery for community at time=</a:t>
                </a:r>
                <a14:m>
                  <m:oMath xmlns:m="http://schemas.openxmlformats.org/officeDocument/2006/math">
                    <m:r>
                      <a:rPr lang="en-US" sz="700" i="1" dirty="0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endParaRPr lang="en-US" sz="700" dirty="0">
                  <a:solidFill>
                    <a:schemeClr val="accent3"/>
                  </a:solidFill>
                </a:endParaRPr>
              </a:p>
            </p:txBody>
          </p:sp>
        </mc:Choice>
        <mc:Fallback xmlns="">
          <p:sp>
            <p:nvSpPr>
              <p:cNvPr id="156" name="Rectangle 155">
                <a:extLst>
                  <a:ext uri="{FF2B5EF4-FFF2-40B4-BE49-F238E27FC236}">
                    <a16:creationId xmlns:a16="http://schemas.microsoft.com/office/drawing/2014/main" id="{464DBD4B-571A-094E-BBA2-8FAA3250DD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8121" y="4644037"/>
                <a:ext cx="1005932" cy="370738"/>
              </a:xfrm>
              <a:prstGeom prst="rect">
                <a:avLst/>
              </a:prstGeom>
              <a:blipFill>
                <a:blip r:embed="rId4"/>
                <a:stretch>
                  <a:fillRect b="-3226"/>
                </a:stretch>
              </a:blipFill>
              <a:ln w="6350">
                <a:solidFill>
                  <a:schemeClr val="accent3"/>
                </a:solidFill>
                <a:prstDash val="dash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7" name="Elbow Connector 156">
            <a:extLst>
              <a:ext uri="{FF2B5EF4-FFF2-40B4-BE49-F238E27FC236}">
                <a16:creationId xmlns:a16="http://schemas.microsoft.com/office/drawing/2014/main" id="{D693B4D6-9478-394E-90AE-7A438B9FFC00}"/>
              </a:ext>
            </a:extLst>
          </p:cNvPr>
          <p:cNvCxnSpPr>
            <a:cxnSpLocks/>
            <a:stCxn id="202" idx="3"/>
            <a:endCxn id="156" idx="2"/>
          </p:cNvCxnSpPr>
          <p:nvPr/>
        </p:nvCxnSpPr>
        <p:spPr>
          <a:xfrm flipV="1">
            <a:off x="8734530" y="5014774"/>
            <a:ext cx="876557" cy="900509"/>
          </a:xfrm>
          <a:prstGeom prst="bentConnector2">
            <a:avLst/>
          </a:prstGeom>
          <a:ln w="3175">
            <a:solidFill>
              <a:schemeClr val="accent3"/>
            </a:solidFill>
            <a:prstDash val="dash"/>
            <a:tailEnd type="triangle" w="med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9" name="Diamond 158">
            <a:extLst>
              <a:ext uri="{FF2B5EF4-FFF2-40B4-BE49-F238E27FC236}">
                <a16:creationId xmlns:a16="http://schemas.microsoft.com/office/drawing/2014/main" id="{E20FA49A-4E5B-1048-BC40-1A90DFBEBD5E}"/>
              </a:ext>
            </a:extLst>
          </p:cNvPr>
          <p:cNvSpPr/>
          <p:nvPr/>
        </p:nvSpPr>
        <p:spPr>
          <a:xfrm>
            <a:off x="9275104" y="3805872"/>
            <a:ext cx="671965" cy="386989"/>
          </a:xfrm>
          <a:prstGeom prst="diamond">
            <a:avLst/>
          </a:prstGeom>
          <a:solidFill>
            <a:schemeClr val="bg1"/>
          </a:solidFill>
          <a:ln w="6350">
            <a:solidFill>
              <a:schemeClr val="accent3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0" name="Rectangle 159">
                <a:extLst>
                  <a:ext uri="{FF2B5EF4-FFF2-40B4-BE49-F238E27FC236}">
                    <a16:creationId xmlns:a16="http://schemas.microsoft.com/office/drawing/2014/main" id="{EA48C996-6DFA-F647-B8DE-D03E42D14355}"/>
                  </a:ext>
                </a:extLst>
              </p:cNvPr>
              <p:cNvSpPr/>
              <p:nvPr/>
            </p:nvSpPr>
            <p:spPr>
              <a:xfrm>
                <a:off x="7432529" y="3891743"/>
                <a:ext cx="729526" cy="20716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accent3"/>
                </a:solidFill>
                <a:prstDash val="dash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dirty="0">
                    <a:solidFill>
                      <a:schemeClr val="accent3"/>
                    </a:solidFill>
                  </a:rPr>
                  <a:t>Time </a:t>
                </a:r>
                <a14:m>
                  <m:oMath xmlns:m="http://schemas.openxmlformats.org/officeDocument/2006/math">
                    <m:r>
                      <a:rPr lang="en-US" sz="700" i="1" dirty="0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700" i="1" dirty="0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700" i="1" dirty="0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700" i="1" dirty="0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US" sz="700" dirty="0">
                  <a:solidFill>
                    <a:schemeClr val="accent3"/>
                  </a:solidFill>
                </a:endParaRPr>
              </a:p>
            </p:txBody>
          </p:sp>
        </mc:Choice>
        <mc:Fallback xmlns="">
          <p:sp>
            <p:nvSpPr>
              <p:cNvPr id="160" name="Rectangle 159">
                <a:extLst>
                  <a:ext uri="{FF2B5EF4-FFF2-40B4-BE49-F238E27FC236}">
                    <a16:creationId xmlns:a16="http://schemas.microsoft.com/office/drawing/2014/main" id="{EA48C996-6DFA-F647-B8DE-D03E42D143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2529" y="3891743"/>
                <a:ext cx="729526" cy="20716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6350">
                <a:solidFill>
                  <a:schemeClr val="accent3"/>
                </a:solidFill>
                <a:prstDash val="dash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EAF85E17-D0F3-304B-A041-43D0F8415AEB}"/>
              </a:ext>
            </a:extLst>
          </p:cNvPr>
          <p:cNvCxnSpPr>
            <a:cxnSpLocks/>
            <a:stCxn id="156" idx="0"/>
            <a:endCxn id="159" idx="2"/>
          </p:cNvCxnSpPr>
          <p:nvPr/>
        </p:nvCxnSpPr>
        <p:spPr>
          <a:xfrm flipH="1" flipV="1">
            <a:off x="9611088" y="4192860"/>
            <a:ext cx="1" cy="451175"/>
          </a:xfrm>
          <a:prstGeom prst="straightConnector1">
            <a:avLst/>
          </a:prstGeom>
          <a:ln w="3175">
            <a:solidFill>
              <a:schemeClr val="accent3"/>
            </a:solidFill>
            <a:prstDash val="dash"/>
            <a:tailEnd type="triangle" w="med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4" name="Straight Arrow Connector 163">
            <a:extLst>
              <a:ext uri="{FF2B5EF4-FFF2-40B4-BE49-F238E27FC236}">
                <a16:creationId xmlns:a16="http://schemas.microsoft.com/office/drawing/2014/main" id="{B22FF16E-C400-4B43-A915-8BFA5CF86A98}"/>
              </a:ext>
            </a:extLst>
          </p:cNvPr>
          <p:cNvCxnSpPr>
            <a:cxnSpLocks/>
            <a:stCxn id="159" idx="1"/>
            <a:endCxn id="160" idx="3"/>
          </p:cNvCxnSpPr>
          <p:nvPr/>
        </p:nvCxnSpPr>
        <p:spPr>
          <a:xfrm flipH="1" flipV="1">
            <a:off x="8162056" y="3995324"/>
            <a:ext cx="1113048" cy="4043"/>
          </a:xfrm>
          <a:prstGeom prst="straightConnector1">
            <a:avLst/>
          </a:prstGeom>
          <a:ln w="3175">
            <a:solidFill>
              <a:schemeClr val="accent3"/>
            </a:solidFill>
            <a:prstDash val="dash"/>
            <a:tailEnd type="triangle" w="med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179F95F6-CCC2-2C43-8B45-8E95773D93EF}"/>
              </a:ext>
            </a:extLst>
          </p:cNvPr>
          <p:cNvCxnSpPr>
            <a:cxnSpLocks/>
            <a:stCxn id="160" idx="2"/>
          </p:cNvCxnSpPr>
          <p:nvPr/>
        </p:nvCxnSpPr>
        <p:spPr>
          <a:xfrm>
            <a:off x="7797293" y="4098903"/>
            <a:ext cx="0" cy="415388"/>
          </a:xfrm>
          <a:prstGeom prst="straightConnector1">
            <a:avLst/>
          </a:prstGeom>
          <a:ln w="3175">
            <a:solidFill>
              <a:schemeClr val="accent3"/>
            </a:solidFill>
            <a:prstDash val="dash"/>
            <a:tailEnd type="triangle" w="med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6" name="Rectangle 165">
            <a:extLst>
              <a:ext uri="{FF2B5EF4-FFF2-40B4-BE49-F238E27FC236}">
                <a16:creationId xmlns:a16="http://schemas.microsoft.com/office/drawing/2014/main" id="{110F21CA-343D-8040-BCF8-F9A6E1963308}"/>
              </a:ext>
            </a:extLst>
          </p:cNvPr>
          <p:cNvSpPr/>
          <p:nvPr/>
        </p:nvSpPr>
        <p:spPr>
          <a:xfrm>
            <a:off x="9020545" y="3827286"/>
            <a:ext cx="300376" cy="202122"/>
          </a:xfrm>
          <a:prstGeom prst="rect">
            <a:avLst/>
          </a:prstGeom>
          <a:ln w="9525">
            <a:noFill/>
          </a:ln>
        </p:spPr>
        <p:txBody>
          <a:bodyPr wrap="none">
            <a:spAutoFit/>
          </a:bodyPr>
          <a:lstStyle/>
          <a:p>
            <a:r>
              <a:rPr lang="en-US" sz="700" dirty="0">
                <a:solidFill>
                  <a:schemeClr val="accent3"/>
                </a:solidFill>
              </a:rPr>
              <a:t>No</a:t>
            </a:r>
            <a:endParaRPr lang="en-US" sz="1200" dirty="0">
              <a:solidFill>
                <a:schemeClr val="accent3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7" name="Rectangle 166">
                <a:extLst>
                  <a:ext uri="{FF2B5EF4-FFF2-40B4-BE49-F238E27FC236}">
                    <a16:creationId xmlns:a16="http://schemas.microsoft.com/office/drawing/2014/main" id="{BAC934BC-E452-3944-911B-DDE062578C6C}"/>
                  </a:ext>
                </a:extLst>
              </p:cNvPr>
              <p:cNvSpPr/>
              <p:nvPr/>
            </p:nvSpPr>
            <p:spPr>
              <a:xfrm>
                <a:off x="10073194" y="5689351"/>
                <a:ext cx="616549" cy="370738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accent3"/>
                </a:solidFill>
                <a:prstDash val="dash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dirty="0">
                    <a:solidFill>
                      <a:schemeClr val="accent3"/>
                    </a:solidFill>
                  </a:rPr>
                  <a:t>Analysis </a:t>
                </a:r>
                <a14:m>
                  <m:oMath xmlns:m="http://schemas.openxmlformats.org/officeDocument/2006/math">
                    <m:r>
                      <a:rPr lang="en-US" sz="700" i="1" dirty="0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sz="700" dirty="0">
                    <a:solidFill>
                      <a:schemeClr val="accent3"/>
                    </a:solidFill>
                  </a:rPr>
                  <a:t> complete</a:t>
                </a:r>
              </a:p>
            </p:txBody>
          </p:sp>
        </mc:Choice>
        <mc:Fallback xmlns="">
          <p:sp>
            <p:nvSpPr>
              <p:cNvPr id="167" name="Rectangle 166">
                <a:extLst>
                  <a:ext uri="{FF2B5EF4-FFF2-40B4-BE49-F238E27FC236}">
                    <a16:creationId xmlns:a16="http://schemas.microsoft.com/office/drawing/2014/main" id="{BAC934BC-E452-3944-911B-DDE062578C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73194" y="5689351"/>
                <a:ext cx="616549" cy="37073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9525">
                <a:solidFill>
                  <a:schemeClr val="accent3"/>
                </a:solidFill>
                <a:prstDash val="dash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8" name="Elbow Connector 167">
            <a:extLst>
              <a:ext uri="{FF2B5EF4-FFF2-40B4-BE49-F238E27FC236}">
                <a16:creationId xmlns:a16="http://schemas.microsoft.com/office/drawing/2014/main" id="{C9E720D3-E569-E042-BC7F-3B29ED2A02D0}"/>
              </a:ext>
            </a:extLst>
          </p:cNvPr>
          <p:cNvCxnSpPr>
            <a:cxnSpLocks/>
            <a:stCxn id="159" idx="3"/>
          </p:cNvCxnSpPr>
          <p:nvPr/>
        </p:nvCxnSpPr>
        <p:spPr>
          <a:xfrm>
            <a:off x="9947071" y="3999367"/>
            <a:ext cx="295222" cy="1672408"/>
          </a:xfrm>
          <a:prstGeom prst="bentConnector2">
            <a:avLst/>
          </a:prstGeom>
          <a:ln w="3175">
            <a:solidFill>
              <a:schemeClr val="accent3"/>
            </a:solidFill>
            <a:prstDash val="dash"/>
            <a:tailEnd type="triangle" w="med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9" name="Diamond 168">
            <a:extLst>
              <a:ext uri="{FF2B5EF4-FFF2-40B4-BE49-F238E27FC236}">
                <a16:creationId xmlns:a16="http://schemas.microsoft.com/office/drawing/2014/main" id="{41D94686-FE5B-804B-9044-D1BEBFD684B3}"/>
              </a:ext>
            </a:extLst>
          </p:cNvPr>
          <p:cNvSpPr/>
          <p:nvPr/>
        </p:nvSpPr>
        <p:spPr>
          <a:xfrm>
            <a:off x="10114054" y="3023798"/>
            <a:ext cx="842366" cy="699293"/>
          </a:xfrm>
          <a:prstGeom prst="diamond">
            <a:avLst/>
          </a:prstGeom>
          <a:solidFill>
            <a:schemeClr val="bg1"/>
          </a:solidFill>
          <a:ln w="6350">
            <a:solidFill>
              <a:schemeClr val="accent3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6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A954DE14-6C0E-8248-9127-9591FB6F4B0E}"/>
              </a:ext>
            </a:extLst>
          </p:cNvPr>
          <p:cNvSpPr/>
          <p:nvPr/>
        </p:nvSpPr>
        <p:spPr>
          <a:xfrm>
            <a:off x="10120788" y="3193272"/>
            <a:ext cx="828896" cy="415498"/>
          </a:xfrm>
          <a:prstGeom prst="rect">
            <a:avLst/>
          </a:prstGeom>
          <a:ln w="9525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700" dirty="0">
                <a:solidFill>
                  <a:schemeClr val="bg2">
                    <a:lumMod val="75000"/>
                  </a:schemeClr>
                </a:solidFill>
              </a:rPr>
              <a:t>6a) Sufficient Quality Solutions Found?</a:t>
            </a:r>
          </a:p>
        </p:txBody>
      </p:sp>
      <p:sp>
        <p:nvSpPr>
          <p:cNvPr id="171" name="Diamond 170">
            <a:extLst>
              <a:ext uri="{FF2B5EF4-FFF2-40B4-BE49-F238E27FC236}">
                <a16:creationId xmlns:a16="http://schemas.microsoft.com/office/drawing/2014/main" id="{8114CC9E-D1BA-1649-B01B-185FE2AD57A5}"/>
              </a:ext>
            </a:extLst>
          </p:cNvPr>
          <p:cNvSpPr/>
          <p:nvPr/>
        </p:nvSpPr>
        <p:spPr>
          <a:xfrm>
            <a:off x="8883044" y="3023798"/>
            <a:ext cx="842366" cy="699293"/>
          </a:xfrm>
          <a:prstGeom prst="diamond">
            <a:avLst/>
          </a:prstGeom>
          <a:solidFill>
            <a:schemeClr val="bg1"/>
          </a:solidFill>
          <a:ln w="6350">
            <a:solidFill>
              <a:schemeClr val="accent3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6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72" name="Rectangle 171">
            <a:extLst>
              <a:ext uri="{FF2B5EF4-FFF2-40B4-BE49-F238E27FC236}">
                <a16:creationId xmlns:a16="http://schemas.microsoft.com/office/drawing/2014/main" id="{87177932-09F4-854F-AE6D-2EAFDB2A123A}"/>
              </a:ext>
            </a:extLst>
          </p:cNvPr>
          <p:cNvSpPr/>
          <p:nvPr/>
        </p:nvSpPr>
        <p:spPr>
          <a:xfrm>
            <a:off x="8889777" y="3235816"/>
            <a:ext cx="828896" cy="307777"/>
          </a:xfrm>
          <a:prstGeom prst="rect">
            <a:avLst/>
          </a:prstGeom>
          <a:ln w="9525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700" dirty="0">
                <a:solidFill>
                  <a:schemeClr val="bg2">
                    <a:lumMod val="75000"/>
                  </a:schemeClr>
                </a:solidFill>
              </a:rPr>
              <a:t>7a) Optimization Still Possible?</a:t>
            </a:r>
          </a:p>
        </p:txBody>
      </p:sp>
      <p:sp>
        <p:nvSpPr>
          <p:cNvPr id="173" name="Rectangle 172">
            <a:extLst>
              <a:ext uri="{FF2B5EF4-FFF2-40B4-BE49-F238E27FC236}">
                <a16:creationId xmlns:a16="http://schemas.microsoft.com/office/drawing/2014/main" id="{6D620373-FAA1-0345-B43A-085E1594DC16}"/>
              </a:ext>
            </a:extLst>
          </p:cNvPr>
          <p:cNvSpPr/>
          <p:nvPr/>
        </p:nvSpPr>
        <p:spPr>
          <a:xfrm>
            <a:off x="9872882" y="3818335"/>
            <a:ext cx="317921" cy="202122"/>
          </a:xfrm>
          <a:prstGeom prst="rect">
            <a:avLst/>
          </a:prstGeom>
          <a:ln w="9525">
            <a:noFill/>
          </a:ln>
        </p:spPr>
        <p:txBody>
          <a:bodyPr wrap="none">
            <a:spAutoFit/>
          </a:bodyPr>
          <a:lstStyle/>
          <a:p>
            <a:r>
              <a:rPr lang="en-US" sz="700" dirty="0">
                <a:solidFill>
                  <a:schemeClr val="accent3"/>
                </a:solidFill>
              </a:rPr>
              <a:t>Yes</a:t>
            </a:r>
            <a:endParaRPr lang="en-US" sz="1200" dirty="0">
              <a:solidFill>
                <a:schemeClr val="accent3"/>
              </a:solidFill>
            </a:endParaRPr>
          </a:p>
        </p:txBody>
      </p: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8E25FA8F-2632-8147-9770-25FB0026192F}"/>
              </a:ext>
            </a:extLst>
          </p:cNvPr>
          <p:cNvCxnSpPr>
            <a:cxnSpLocks/>
            <a:endCxn id="169" idx="2"/>
          </p:cNvCxnSpPr>
          <p:nvPr/>
        </p:nvCxnSpPr>
        <p:spPr>
          <a:xfrm flipV="1">
            <a:off x="10535238" y="3723091"/>
            <a:ext cx="0" cy="1966260"/>
          </a:xfrm>
          <a:prstGeom prst="straightConnector1">
            <a:avLst/>
          </a:prstGeom>
          <a:ln w="3175">
            <a:solidFill>
              <a:schemeClr val="accent3"/>
            </a:solidFill>
            <a:prstDash val="dash"/>
            <a:tailEnd type="triangle" w="med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5" name="Elbow Connector 174">
            <a:extLst>
              <a:ext uri="{FF2B5EF4-FFF2-40B4-BE49-F238E27FC236}">
                <a16:creationId xmlns:a16="http://schemas.microsoft.com/office/drawing/2014/main" id="{41D2CAA3-A9CB-EE4B-BB76-41A43CA8C1F2}"/>
              </a:ext>
            </a:extLst>
          </p:cNvPr>
          <p:cNvCxnSpPr>
            <a:cxnSpLocks/>
            <a:stCxn id="170" idx="3"/>
            <a:endCxn id="177" idx="0"/>
          </p:cNvCxnSpPr>
          <p:nvPr/>
        </p:nvCxnSpPr>
        <p:spPr>
          <a:xfrm>
            <a:off x="10949684" y="3401021"/>
            <a:ext cx="495364" cy="967586"/>
          </a:xfrm>
          <a:prstGeom prst="bentConnector2">
            <a:avLst/>
          </a:prstGeom>
          <a:ln w="3175">
            <a:solidFill>
              <a:schemeClr val="accent3"/>
            </a:solidFill>
            <a:prstDash val="dash"/>
            <a:tailEnd type="triangle" w="med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6" name="Rectangle 175">
            <a:extLst>
              <a:ext uri="{FF2B5EF4-FFF2-40B4-BE49-F238E27FC236}">
                <a16:creationId xmlns:a16="http://schemas.microsoft.com/office/drawing/2014/main" id="{144E2DFC-00EC-B047-BBCD-858DA796DB4A}"/>
              </a:ext>
            </a:extLst>
          </p:cNvPr>
          <p:cNvSpPr/>
          <p:nvPr/>
        </p:nvSpPr>
        <p:spPr>
          <a:xfrm>
            <a:off x="10902300" y="3206345"/>
            <a:ext cx="317921" cy="202122"/>
          </a:xfrm>
          <a:prstGeom prst="rect">
            <a:avLst/>
          </a:prstGeom>
          <a:ln w="9525">
            <a:noFill/>
          </a:ln>
        </p:spPr>
        <p:txBody>
          <a:bodyPr wrap="none">
            <a:spAutoFit/>
          </a:bodyPr>
          <a:lstStyle/>
          <a:p>
            <a:r>
              <a:rPr lang="en-US" sz="700" dirty="0">
                <a:solidFill>
                  <a:schemeClr val="bg2">
                    <a:lumMod val="75000"/>
                  </a:schemeClr>
                </a:solidFill>
              </a:rPr>
              <a:t>Yes</a:t>
            </a:r>
            <a:endParaRPr lang="en-US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77" name="Rectangle 176">
            <a:extLst>
              <a:ext uri="{FF2B5EF4-FFF2-40B4-BE49-F238E27FC236}">
                <a16:creationId xmlns:a16="http://schemas.microsoft.com/office/drawing/2014/main" id="{BB2DE8A7-DFD1-A640-AAC7-D8D5F34558F7}"/>
              </a:ext>
            </a:extLst>
          </p:cNvPr>
          <p:cNvSpPr/>
          <p:nvPr/>
        </p:nvSpPr>
        <p:spPr>
          <a:xfrm>
            <a:off x="11136773" y="4368607"/>
            <a:ext cx="616549" cy="370738"/>
          </a:xfrm>
          <a:prstGeom prst="rect">
            <a:avLst/>
          </a:prstGeom>
          <a:solidFill>
            <a:schemeClr val="bg1"/>
          </a:solidFill>
          <a:ln w="6350">
            <a:solidFill>
              <a:schemeClr val="accent3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 dirty="0">
                <a:solidFill>
                  <a:schemeClr val="bg2">
                    <a:lumMod val="75000"/>
                  </a:schemeClr>
                </a:solidFill>
              </a:rPr>
              <a:t>Record Quality Solutions</a:t>
            </a:r>
          </a:p>
        </p:txBody>
      </p:sp>
      <p:sp>
        <p:nvSpPr>
          <p:cNvPr id="178" name="Parallelogram 177">
            <a:extLst>
              <a:ext uri="{FF2B5EF4-FFF2-40B4-BE49-F238E27FC236}">
                <a16:creationId xmlns:a16="http://schemas.microsoft.com/office/drawing/2014/main" id="{1175310F-9C11-574B-813F-306DD8B26E1B}"/>
              </a:ext>
            </a:extLst>
          </p:cNvPr>
          <p:cNvSpPr/>
          <p:nvPr/>
        </p:nvSpPr>
        <p:spPr>
          <a:xfrm>
            <a:off x="10859916" y="5116245"/>
            <a:ext cx="1173697" cy="432670"/>
          </a:xfrm>
          <a:prstGeom prst="parallelogram">
            <a:avLst>
              <a:gd name="adj" fmla="val 62500"/>
            </a:avLst>
          </a:prstGeom>
          <a:solidFill>
            <a:schemeClr val="bg1"/>
          </a:solidFill>
          <a:ln w="6350">
            <a:solidFill>
              <a:schemeClr val="accent3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 dirty="0">
                <a:solidFill>
                  <a:schemeClr val="bg2">
                    <a:lumMod val="75000"/>
                  </a:schemeClr>
                </a:solidFill>
              </a:rPr>
              <a:t>END - Visualization</a:t>
            </a:r>
            <a:endParaRPr lang="en-US" sz="800" dirty="0">
              <a:solidFill>
                <a:schemeClr val="bg2">
                  <a:lumMod val="75000"/>
                </a:schemeClr>
              </a:solidFill>
            </a:endParaRPr>
          </a:p>
        </p:txBody>
      </p:sp>
      <p:cxnSp>
        <p:nvCxnSpPr>
          <p:cNvPr id="179" name="Straight Arrow Connector 178">
            <a:extLst>
              <a:ext uri="{FF2B5EF4-FFF2-40B4-BE49-F238E27FC236}">
                <a16:creationId xmlns:a16="http://schemas.microsoft.com/office/drawing/2014/main" id="{2D24881F-50A6-914B-9224-75A416BCC6A4}"/>
              </a:ext>
            </a:extLst>
          </p:cNvPr>
          <p:cNvCxnSpPr>
            <a:cxnSpLocks/>
            <a:stCxn id="177" idx="2"/>
            <a:endCxn id="178" idx="0"/>
          </p:cNvCxnSpPr>
          <p:nvPr/>
        </p:nvCxnSpPr>
        <p:spPr>
          <a:xfrm>
            <a:off x="11445048" y="4739345"/>
            <a:ext cx="1716" cy="376901"/>
          </a:xfrm>
          <a:prstGeom prst="straightConnector1">
            <a:avLst/>
          </a:prstGeom>
          <a:ln w="3175">
            <a:solidFill>
              <a:schemeClr val="accent3"/>
            </a:solidFill>
            <a:prstDash val="dash"/>
            <a:tailEnd type="triangle" w="med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0" name="Rectangle 179">
            <a:extLst>
              <a:ext uri="{FF2B5EF4-FFF2-40B4-BE49-F238E27FC236}">
                <a16:creationId xmlns:a16="http://schemas.microsoft.com/office/drawing/2014/main" id="{EC83CB23-DC7F-C543-9049-55E125244C16}"/>
              </a:ext>
            </a:extLst>
          </p:cNvPr>
          <p:cNvSpPr/>
          <p:nvPr/>
        </p:nvSpPr>
        <p:spPr>
          <a:xfrm>
            <a:off x="10680890" y="2427002"/>
            <a:ext cx="841598" cy="370738"/>
          </a:xfrm>
          <a:prstGeom prst="rect">
            <a:avLst/>
          </a:prstGeom>
          <a:solidFill>
            <a:schemeClr val="bg1"/>
          </a:solidFill>
          <a:ln w="6350">
            <a:solidFill>
              <a:schemeClr val="accent3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 dirty="0">
                <a:solidFill>
                  <a:schemeClr val="bg2">
                    <a:lumMod val="75000"/>
                  </a:schemeClr>
                </a:solidFill>
              </a:rPr>
              <a:t>5a) Community Goals Based on Stability Metrics</a:t>
            </a:r>
          </a:p>
        </p:txBody>
      </p:sp>
      <p:cxnSp>
        <p:nvCxnSpPr>
          <p:cNvPr id="181" name="Elbow Connector 180">
            <a:extLst>
              <a:ext uri="{FF2B5EF4-FFF2-40B4-BE49-F238E27FC236}">
                <a16:creationId xmlns:a16="http://schemas.microsoft.com/office/drawing/2014/main" id="{C0B0D962-7C5F-9841-BBA4-1AB3780B6FCB}"/>
              </a:ext>
            </a:extLst>
          </p:cNvPr>
          <p:cNvCxnSpPr>
            <a:cxnSpLocks/>
            <a:stCxn id="180" idx="1"/>
            <a:endCxn id="169" idx="0"/>
          </p:cNvCxnSpPr>
          <p:nvPr/>
        </p:nvCxnSpPr>
        <p:spPr>
          <a:xfrm rot="10800000" flipV="1">
            <a:off x="10535238" y="2612370"/>
            <a:ext cx="145652" cy="411427"/>
          </a:xfrm>
          <a:prstGeom prst="bentConnector2">
            <a:avLst/>
          </a:prstGeom>
          <a:ln w="3175">
            <a:solidFill>
              <a:schemeClr val="accent3"/>
            </a:solidFill>
            <a:prstDash val="dash"/>
            <a:tailEnd type="triangle" w="med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2" name="Straight Arrow Connector 181">
            <a:extLst>
              <a:ext uri="{FF2B5EF4-FFF2-40B4-BE49-F238E27FC236}">
                <a16:creationId xmlns:a16="http://schemas.microsoft.com/office/drawing/2014/main" id="{9DAD93B6-4617-8A41-A80C-A9BCB13E2479}"/>
              </a:ext>
            </a:extLst>
          </p:cNvPr>
          <p:cNvCxnSpPr>
            <a:cxnSpLocks/>
            <a:stCxn id="169" idx="1"/>
            <a:endCxn id="172" idx="3"/>
          </p:cNvCxnSpPr>
          <p:nvPr/>
        </p:nvCxnSpPr>
        <p:spPr>
          <a:xfrm flipH="1">
            <a:off x="9718674" y="3373445"/>
            <a:ext cx="395381" cy="16260"/>
          </a:xfrm>
          <a:prstGeom prst="straightConnector1">
            <a:avLst/>
          </a:prstGeom>
          <a:ln w="3175">
            <a:solidFill>
              <a:schemeClr val="accent3"/>
            </a:solidFill>
            <a:prstDash val="dash"/>
            <a:tailEnd type="triangle" w="med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3" name="Rectangle 182">
            <a:extLst>
              <a:ext uri="{FF2B5EF4-FFF2-40B4-BE49-F238E27FC236}">
                <a16:creationId xmlns:a16="http://schemas.microsoft.com/office/drawing/2014/main" id="{2B76EB5C-931C-4A47-A809-A55BBA04CE6B}"/>
              </a:ext>
            </a:extLst>
          </p:cNvPr>
          <p:cNvSpPr/>
          <p:nvPr/>
        </p:nvSpPr>
        <p:spPr>
          <a:xfrm>
            <a:off x="9891899" y="3214017"/>
            <a:ext cx="300376" cy="202122"/>
          </a:xfrm>
          <a:prstGeom prst="rect">
            <a:avLst/>
          </a:prstGeom>
          <a:ln w="9525">
            <a:noFill/>
          </a:ln>
        </p:spPr>
        <p:txBody>
          <a:bodyPr wrap="none">
            <a:spAutoFit/>
          </a:bodyPr>
          <a:lstStyle/>
          <a:p>
            <a:r>
              <a:rPr lang="en-US" sz="700" dirty="0">
                <a:solidFill>
                  <a:schemeClr val="bg2">
                    <a:lumMod val="75000"/>
                  </a:schemeClr>
                </a:solidFill>
              </a:rPr>
              <a:t>No</a:t>
            </a:r>
            <a:endParaRPr lang="en-US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84" name="Rectangle 183">
            <a:extLst>
              <a:ext uri="{FF2B5EF4-FFF2-40B4-BE49-F238E27FC236}">
                <a16:creationId xmlns:a16="http://schemas.microsoft.com/office/drawing/2014/main" id="{B5824F93-91C4-7145-A71B-C40BCC8759D4}"/>
              </a:ext>
            </a:extLst>
          </p:cNvPr>
          <p:cNvSpPr/>
          <p:nvPr/>
        </p:nvSpPr>
        <p:spPr>
          <a:xfrm>
            <a:off x="8611300" y="3214017"/>
            <a:ext cx="317921" cy="202122"/>
          </a:xfrm>
          <a:prstGeom prst="rect">
            <a:avLst/>
          </a:prstGeom>
          <a:ln w="9525">
            <a:noFill/>
          </a:ln>
        </p:spPr>
        <p:txBody>
          <a:bodyPr wrap="none">
            <a:spAutoFit/>
          </a:bodyPr>
          <a:lstStyle/>
          <a:p>
            <a:r>
              <a:rPr lang="en-US" sz="700">
                <a:solidFill>
                  <a:schemeClr val="bg2">
                    <a:lumMod val="75000"/>
                  </a:schemeClr>
                </a:solidFill>
              </a:rPr>
              <a:t>Yes</a:t>
            </a:r>
            <a:endParaRPr lang="en-US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cxnSp>
        <p:nvCxnSpPr>
          <p:cNvPr id="185" name="Straight Arrow Connector 184">
            <a:extLst>
              <a:ext uri="{FF2B5EF4-FFF2-40B4-BE49-F238E27FC236}">
                <a16:creationId xmlns:a16="http://schemas.microsoft.com/office/drawing/2014/main" id="{5D2B2809-830E-F04B-A7D4-85781A951FB5}"/>
              </a:ext>
            </a:extLst>
          </p:cNvPr>
          <p:cNvCxnSpPr>
            <a:cxnSpLocks/>
            <a:stCxn id="171" idx="0"/>
            <a:endCxn id="187" idx="4"/>
          </p:cNvCxnSpPr>
          <p:nvPr/>
        </p:nvCxnSpPr>
        <p:spPr>
          <a:xfrm flipH="1" flipV="1">
            <a:off x="9303844" y="2745234"/>
            <a:ext cx="384" cy="278564"/>
          </a:xfrm>
          <a:prstGeom prst="straightConnector1">
            <a:avLst/>
          </a:prstGeom>
          <a:ln w="3175">
            <a:solidFill>
              <a:schemeClr val="accent3"/>
            </a:solidFill>
            <a:prstDash val="dash"/>
            <a:tailEnd type="triangle" w="med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6" name="Rectangle 185">
            <a:extLst>
              <a:ext uri="{FF2B5EF4-FFF2-40B4-BE49-F238E27FC236}">
                <a16:creationId xmlns:a16="http://schemas.microsoft.com/office/drawing/2014/main" id="{DD3AB1D7-8C8E-9648-8281-9E4A8F53B16C}"/>
              </a:ext>
            </a:extLst>
          </p:cNvPr>
          <p:cNvSpPr/>
          <p:nvPr/>
        </p:nvSpPr>
        <p:spPr>
          <a:xfrm>
            <a:off x="9275104" y="2865499"/>
            <a:ext cx="300376" cy="202122"/>
          </a:xfrm>
          <a:prstGeom prst="rect">
            <a:avLst/>
          </a:prstGeom>
          <a:ln w="9525">
            <a:noFill/>
          </a:ln>
        </p:spPr>
        <p:txBody>
          <a:bodyPr wrap="none">
            <a:spAutoFit/>
          </a:bodyPr>
          <a:lstStyle/>
          <a:p>
            <a:r>
              <a:rPr lang="en-US" sz="700" dirty="0">
                <a:solidFill>
                  <a:schemeClr val="bg2">
                    <a:lumMod val="75000"/>
                  </a:schemeClr>
                </a:solidFill>
              </a:rPr>
              <a:t>No</a:t>
            </a:r>
            <a:endParaRPr lang="en-US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87" name="Parallelogram 186">
            <a:extLst>
              <a:ext uri="{FF2B5EF4-FFF2-40B4-BE49-F238E27FC236}">
                <a16:creationId xmlns:a16="http://schemas.microsoft.com/office/drawing/2014/main" id="{01E08374-9E31-464A-8033-6FF808ECED59}"/>
              </a:ext>
            </a:extLst>
          </p:cNvPr>
          <p:cNvSpPr/>
          <p:nvPr/>
        </p:nvSpPr>
        <p:spPr>
          <a:xfrm>
            <a:off x="8664279" y="2312563"/>
            <a:ext cx="1279130" cy="432670"/>
          </a:xfrm>
          <a:prstGeom prst="parallelogram">
            <a:avLst>
              <a:gd name="adj" fmla="val 62500"/>
            </a:avLst>
          </a:prstGeom>
          <a:solidFill>
            <a:schemeClr val="bg1"/>
          </a:solidFill>
          <a:ln w="6350">
            <a:solidFill>
              <a:schemeClr val="accent3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 dirty="0">
                <a:solidFill>
                  <a:schemeClr val="bg2">
                    <a:lumMod val="75000"/>
                  </a:schemeClr>
                </a:solidFill>
              </a:rPr>
              <a:t>STOP – Adjust community goals/constraints</a:t>
            </a:r>
            <a:endParaRPr lang="en-US" sz="800" dirty="0">
              <a:solidFill>
                <a:schemeClr val="bg2">
                  <a:lumMod val="75000"/>
                </a:schemeClr>
              </a:solidFill>
            </a:endParaRPr>
          </a:p>
        </p:txBody>
      </p:sp>
      <p:cxnSp>
        <p:nvCxnSpPr>
          <p:cNvPr id="188" name="Straight Arrow Connector 187">
            <a:extLst>
              <a:ext uri="{FF2B5EF4-FFF2-40B4-BE49-F238E27FC236}">
                <a16:creationId xmlns:a16="http://schemas.microsoft.com/office/drawing/2014/main" id="{280967D2-E973-AD49-8111-59207C08F99B}"/>
              </a:ext>
            </a:extLst>
          </p:cNvPr>
          <p:cNvCxnSpPr>
            <a:cxnSpLocks/>
          </p:cNvCxnSpPr>
          <p:nvPr/>
        </p:nvCxnSpPr>
        <p:spPr>
          <a:xfrm flipH="1">
            <a:off x="6778637" y="4296524"/>
            <a:ext cx="0" cy="217767"/>
          </a:xfrm>
          <a:prstGeom prst="straightConnector1">
            <a:avLst/>
          </a:prstGeom>
          <a:ln w="9525">
            <a:solidFill>
              <a:schemeClr val="tx1"/>
            </a:solidFill>
            <a:tailEnd type="triangle" w="med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9" name="Rectangle 188">
                <a:extLst>
                  <a:ext uri="{FF2B5EF4-FFF2-40B4-BE49-F238E27FC236}">
                    <a16:creationId xmlns:a16="http://schemas.microsoft.com/office/drawing/2014/main" id="{28FF860F-9027-2E42-8883-5AAA5371E1F6}"/>
                  </a:ext>
                </a:extLst>
              </p:cNvPr>
              <p:cNvSpPr/>
              <p:nvPr/>
            </p:nvSpPr>
            <p:spPr>
              <a:xfrm>
                <a:off x="9365911" y="3895476"/>
                <a:ext cx="485674" cy="202122"/>
              </a:xfrm>
              <a:prstGeom prst="rect">
                <a:avLst/>
              </a:prstGeom>
              <a:ln w="9525"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700" i="1" dirty="0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700" i="1" dirty="0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700" i="1" dirty="0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700" dirty="0">
                    <a:solidFill>
                      <a:schemeClr val="accent3"/>
                    </a:solidFill>
                  </a:rPr>
                  <a:t>?</a:t>
                </a:r>
              </a:p>
            </p:txBody>
          </p:sp>
        </mc:Choice>
        <mc:Fallback xmlns="">
          <p:sp>
            <p:nvSpPr>
              <p:cNvPr id="189" name="Rectangle 188">
                <a:extLst>
                  <a:ext uri="{FF2B5EF4-FFF2-40B4-BE49-F238E27FC236}">
                    <a16:creationId xmlns:a16="http://schemas.microsoft.com/office/drawing/2014/main" id="{28FF860F-9027-2E42-8883-5AAA5371E1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5911" y="3895476"/>
                <a:ext cx="485674" cy="202122"/>
              </a:xfrm>
              <a:prstGeom prst="rect">
                <a:avLst/>
              </a:prstGeom>
              <a:blipFill>
                <a:blip r:embed="rId7"/>
                <a:stretch>
                  <a:fillRect b="-5882"/>
                </a:stretch>
              </a:blipFill>
              <a:ln w="9525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0" name="Elbow Connector 189">
            <a:extLst>
              <a:ext uri="{FF2B5EF4-FFF2-40B4-BE49-F238E27FC236}">
                <a16:creationId xmlns:a16="http://schemas.microsoft.com/office/drawing/2014/main" id="{B466FDBF-E8B7-2840-8DFF-5842847F4C67}"/>
              </a:ext>
            </a:extLst>
          </p:cNvPr>
          <p:cNvCxnSpPr>
            <a:cxnSpLocks/>
            <a:stCxn id="171" idx="1"/>
            <a:endCxn id="191" idx="3"/>
          </p:cNvCxnSpPr>
          <p:nvPr/>
        </p:nvCxnSpPr>
        <p:spPr>
          <a:xfrm rot="10800000">
            <a:off x="7769698" y="3082979"/>
            <a:ext cx="1113346" cy="290467"/>
          </a:xfrm>
          <a:prstGeom prst="bentConnector3">
            <a:avLst>
              <a:gd name="adj1" fmla="val 50000"/>
            </a:avLst>
          </a:prstGeom>
          <a:ln w="3175">
            <a:solidFill>
              <a:schemeClr val="accent3"/>
            </a:solidFill>
            <a:prstDash val="dash"/>
            <a:tailEnd type="triangle" w="med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1" name="Rounded Rectangle 190">
            <a:extLst>
              <a:ext uri="{FF2B5EF4-FFF2-40B4-BE49-F238E27FC236}">
                <a16:creationId xmlns:a16="http://schemas.microsoft.com/office/drawing/2014/main" id="{1AC23959-71FD-5545-8D21-AC96036DA960}"/>
              </a:ext>
            </a:extLst>
          </p:cNvPr>
          <p:cNvSpPr/>
          <p:nvPr/>
        </p:nvSpPr>
        <p:spPr>
          <a:xfrm>
            <a:off x="6678326" y="2828809"/>
            <a:ext cx="1091372" cy="508337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accent3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 dirty="0">
                <a:solidFill>
                  <a:schemeClr val="bg2">
                    <a:lumMod val="75000"/>
                  </a:schemeClr>
                </a:solidFill>
              </a:rPr>
              <a:t>8a) Optimization to select next PD for analysis from suite of </a:t>
            </a:r>
            <a:r>
              <a:rPr lang="en-US" sz="700" i="1" dirty="0">
                <a:solidFill>
                  <a:schemeClr val="bg2">
                    <a:lumMod val="75000"/>
                  </a:schemeClr>
                </a:solidFill>
              </a:rPr>
              <a:t>n</a:t>
            </a:r>
            <a:r>
              <a:rPr lang="en-US" sz="700" dirty="0">
                <a:solidFill>
                  <a:schemeClr val="bg2">
                    <a:lumMod val="75000"/>
                  </a:schemeClr>
                </a:solidFill>
              </a:rPr>
              <a:t> combinations </a:t>
            </a:r>
          </a:p>
        </p:txBody>
      </p:sp>
      <p:sp>
        <p:nvSpPr>
          <p:cNvPr id="192" name="Rectangle 191">
            <a:extLst>
              <a:ext uri="{FF2B5EF4-FFF2-40B4-BE49-F238E27FC236}">
                <a16:creationId xmlns:a16="http://schemas.microsoft.com/office/drawing/2014/main" id="{E7F700A1-84AB-EA45-9DEA-0B93C3117E4F}"/>
              </a:ext>
            </a:extLst>
          </p:cNvPr>
          <p:cNvSpPr/>
          <p:nvPr/>
        </p:nvSpPr>
        <p:spPr>
          <a:xfrm>
            <a:off x="7086751" y="2064615"/>
            <a:ext cx="958070" cy="414793"/>
          </a:xfrm>
          <a:prstGeom prst="rect">
            <a:avLst/>
          </a:prstGeom>
          <a:solidFill>
            <a:schemeClr val="bg1"/>
          </a:solidFill>
          <a:ln w="6350">
            <a:solidFill>
              <a:schemeClr val="accent3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 dirty="0">
                <a:solidFill>
                  <a:schemeClr val="bg2">
                    <a:lumMod val="75000"/>
                  </a:schemeClr>
                </a:solidFill>
              </a:rPr>
              <a:t>8c) Economic, social, and physical infrastructure constraints</a:t>
            </a:r>
          </a:p>
        </p:txBody>
      </p:sp>
      <p:cxnSp>
        <p:nvCxnSpPr>
          <p:cNvPr id="193" name="Elbow Connector 192">
            <a:extLst>
              <a:ext uri="{FF2B5EF4-FFF2-40B4-BE49-F238E27FC236}">
                <a16:creationId xmlns:a16="http://schemas.microsoft.com/office/drawing/2014/main" id="{ED0BF981-1E33-8A4B-8A86-18BAEF8BC4B7}"/>
              </a:ext>
            </a:extLst>
          </p:cNvPr>
          <p:cNvCxnSpPr>
            <a:cxnSpLocks/>
            <a:stCxn id="139" idx="2"/>
            <a:endCxn id="194" idx="1"/>
          </p:cNvCxnSpPr>
          <p:nvPr/>
        </p:nvCxnSpPr>
        <p:spPr>
          <a:xfrm rot="16200000" flipH="1">
            <a:off x="6014942" y="5054103"/>
            <a:ext cx="164896" cy="1088140"/>
          </a:xfrm>
          <a:prstGeom prst="bentConnector2">
            <a:avLst/>
          </a:prstGeom>
          <a:ln w="9525">
            <a:solidFill>
              <a:schemeClr val="tx1"/>
            </a:solidFill>
            <a:prstDash val="solid"/>
            <a:tailEnd type="triangle" w="med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4" name="Rectangle 193">
            <a:extLst>
              <a:ext uri="{FF2B5EF4-FFF2-40B4-BE49-F238E27FC236}">
                <a16:creationId xmlns:a16="http://schemas.microsoft.com/office/drawing/2014/main" id="{D8BB4278-2057-364C-AB51-5F8F90A8B0AA}"/>
              </a:ext>
            </a:extLst>
          </p:cNvPr>
          <p:cNvSpPr/>
          <p:nvPr/>
        </p:nvSpPr>
        <p:spPr>
          <a:xfrm>
            <a:off x="6641460" y="5544481"/>
            <a:ext cx="689543" cy="272279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 dirty="0">
                <a:solidFill>
                  <a:schemeClr val="tx1"/>
                </a:solidFill>
              </a:rPr>
              <a:t>2d) Casualty</a:t>
            </a:r>
          </a:p>
        </p:txBody>
      </p:sp>
      <p:cxnSp>
        <p:nvCxnSpPr>
          <p:cNvPr id="195" name="Elbow Connector 194">
            <a:extLst>
              <a:ext uri="{FF2B5EF4-FFF2-40B4-BE49-F238E27FC236}">
                <a16:creationId xmlns:a16="http://schemas.microsoft.com/office/drawing/2014/main" id="{EFC5C3A1-1E6B-7943-AC9D-74E2D2B9B79C}"/>
              </a:ext>
            </a:extLst>
          </p:cNvPr>
          <p:cNvCxnSpPr>
            <a:cxnSpLocks/>
            <a:stCxn id="194" idx="2"/>
          </p:cNvCxnSpPr>
          <p:nvPr/>
        </p:nvCxnSpPr>
        <p:spPr>
          <a:xfrm rot="16200000" flipH="1">
            <a:off x="7351631" y="5451361"/>
            <a:ext cx="161973" cy="892770"/>
          </a:xfrm>
          <a:prstGeom prst="bentConnector2">
            <a:avLst/>
          </a:prstGeom>
          <a:ln w="9525">
            <a:solidFill>
              <a:schemeClr val="tx1"/>
            </a:solidFill>
            <a:prstDash val="solid"/>
            <a:tailEnd type="triangle" w="med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7" name="Elbow Connector 196">
            <a:extLst>
              <a:ext uri="{FF2B5EF4-FFF2-40B4-BE49-F238E27FC236}">
                <a16:creationId xmlns:a16="http://schemas.microsoft.com/office/drawing/2014/main" id="{AA11FBD0-8218-6546-882C-A8F79186F59F}"/>
              </a:ext>
            </a:extLst>
          </p:cNvPr>
          <p:cNvCxnSpPr>
            <a:cxnSpLocks/>
            <a:stCxn id="198" idx="1"/>
            <a:endCxn id="130" idx="0"/>
          </p:cNvCxnSpPr>
          <p:nvPr/>
        </p:nvCxnSpPr>
        <p:spPr>
          <a:xfrm rot="10800000" flipV="1">
            <a:off x="5472847" y="3744689"/>
            <a:ext cx="638441" cy="637821"/>
          </a:xfrm>
          <a:prstGeom prst="bentConnector2">
            <a:avLst/>
          </a:prstGeom>
          <a:ln w="3175">
            <a:solidFill>
              <a:schemeClr val="accent3"/>
            </a:solidFill>
            <a:prstDash val="dash"/>
            <a:tailEnd type="triangle" w="med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8" name="Rectangle 197">
                <a:extLst>
                  <a:ext uri="{FF2B5EF4-FFF2-40B4-BE49-F238E27FC236}">
                    <a16:creationId xmlns:a16="http://schemas.microsoft.com/office/drawing/2014/main" id="{577E9EF1-42E8-2B46-907A-B5E9DF22C3F2}"/>
                  </a:ext>
                </a:extLst>
              </p:cNvPr>
              <p:cNvSpPr/>
              <p:nvPr/>
            </p:nvSpPr>
            <p:spPr>
              <a:xfrm>
                <a:off x="6111288" y="3641108"/>
                <a:ext cx="606988" cy="207160"/>
              </a:xfrm>
              <a:prstGeom prst="rect">
                <a:avLst/>
              </a:prstGeom>
              <a:ln w="6350">
                <a:solidFill>
                  <a:schemeClr val="accent3"/>
                </a:solidFill>
                <a:prstDash val="lgDash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700" i="1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700" i="1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700" i="1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700" i="1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sz="700" dirty="0"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98" name="Rectangle 197">
                <a:extLst>
                  <a:ext uri="{FF2B5EF4-FFF2-40B4-BE49-F238E27FC236}">
                    <a16:creationId xmlns:a16="http://schemas.microsoft.com/office/drawing/2014/main" id="{577E9EF1-42E8-2B46-907A-B5E9DF22C3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1288" y="3641108"/>
                <a:ext cx="606988" cy="20716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6350">
                <a:solidFill>
                  <a:schemeClr val="accent3"/>
                </a:solidFill>
                <a:prstDash val="lgDash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9" name="Rounded Rectangle 198">
            <a:extLst>
              <a:ext uri="{FF2B5EF4-FFF2-40B4-BE49-F238E27FC236}">
                <a16:creationId xmlns:a16="http://schemas.microsoft.com/office/drawing/2014/main" id="{04727865-FE34-D44C-8FF8-0091B12F3172}"/>
              </a:ext>
            </a:extLst>
          </p:cNvPr>
          <p:cNvSpPr/>
          <p:nvPr/>
        </p:nvSpPr>
        <p:spPr>
          <a:xfrm>
            <a:off x="8188255" y="4089461"/>
            <a:ext cx="826630" cy="272279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 dirty="0"/>
              <a:t>3a) Functionality Models</a:t>
            </a:r>
          </a:p>
        </p:txBody>
      </p:sp>
      <p:cxnSp>
        <p:nvCxnSpPr>
          <p:cNvPr id="200" name="Straight Arrow Connector 199">
            <a:extLst>
              <a:ext uri="{FF2B5EF4-FFF2-40B4-BE49-F238E27FC236}">
                <a16:creationId xmlns:a16="http://schemas.microsoft.com/office/drawing/2014/main" id="{BC96609D-2D1A-0548-908E-17B561A30D78}"/>
              </a:ext>
            </a:extLst>
          </p:cNvPr>
          <p:cNvCxnSpPr>
            <a:cxnSpLocks/>
            <a:stCxn id="199" idx="2"/>
          </p:cNvCxnSpPr>
          <p:nvPr/>
        </p:nvCxnSpPr>
        <p:spPr>
          <a:xfrm>
            <a:off x="8601570" y="4361739"/>
            <a:ext cx="0" cy="158927"/>
          </a:xfrm>
          <a:prstGeom prst="straightConnector1">
            <a:avLst/>
          </a:prstGeom>
          <a:ln w="9525">
            <a:solidFill>
              <a:schemeClr val="tx1"/>
            </a:solidFill>
            <a:tailEnd type="triangle" w="med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1" name="Elbow Connector 200">
            <a:extLst>
              <a:ext uri="{FF2B5EF4-FFF2-40B4-BE49-F238E27FC236}">
                <a16:creationId xmlns:a16="http://schemas.microsoft.com/office/drawing/2014/main" id="{2A6FAC20-BED1-7C41-8343-12A50DCC837A}"/>
              </a:ext>
            </a:extLst>
          </p:cNvPr>
          <p:cNvCxnSpPr>
            <a:cxnSpLocks/>
            <a:stCxn id="191" idx="2"/>
            <a:endCxn id="198" idx="3"/>
          </p:cNvCxnSpPr>
          <p:nvPr/>
        </p:nvCxnSpPr>
        <p:spPr>
          <a:xfrm rot="5400000">
            <a:off x="6767373" y="3288049"/>
            <a:ext cx="407542" cy="505736"/>
          </a:xfrm>
          <a:prstGeom prst="bentConnector2">
            <a:avLst/>
          </a:prstGeom>
          <a:ln w="3175">
            <a:solidFill>
              <a:schemeClr val="accent3"/>
            </a:solidFill>
            <a:prstDash val="dash"/>
            <a:tailEnd type="none" w="med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2" name="Rectangle 201">
            <a:extLst>
              <a:ext uri="{FF2B5EF4-FFF2-40B4-BE49-F238E27FC236}">
                <a16:creationId xmlns:a16="http://schemas.microsoft.com/office/drawing/2014/main" id="{5456D54D-1D6D-654C-957B-FA26ECCF790B}"/>
              </a:ext>
            </a:extLst>
          </p:cNvPr>
          <p:cNvSpPr/>
          <p:nvPr/>
        </p:nvSpPr>
        <p:spPr>
          <a:xfrm>
            <a:off x="7779849" y="5741704"/>
            <a:ext cx="954683" cy="34715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 dirty="0"/>
              <a:t>3e) Direct and Indirect Economic &amp; Social Losses</a:t>
            </a: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CD1476F7-91FD-4843-AF05-6952A52C44F8}"/>
              </a:ext>
            </a:extLst>
          </p:cNvPr>
          <p:cNvSpPr txBox="1"/>
          <p:nvPr/>
        </p:nvSpPr>
        <p:spPr>
          <a:xfrm>
            <a:off x="3934809" y="1091391"/>
            <a:ext cx="2869696" cy="149271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000" u="sng" dirty="0"/>
              <a:t>8b) Suite of policy levers and decision combinations</a:t>
            </a:r>
          </a:p>
          <a:p>
            <a:r>
              <a:rPr lang="en-US" sz="900" dirty="0"/>
              <a:t>Property buyouts/Land Acquisition</a:t>
            </a:r>
          </a:p>
          <a:p>
            <a:r>
              <a:rPr lang="en-US" sz="900" dirty="0"/>
              <a:t>Relocate public infrastructure</a:t>
            </a:r>
          </a:p>
          <a:p>
            <a:r>
              <a:rPr lang="en-US" sz="900" dirty="0"/>
              <a:t>Retrofit public infrastructure</a:t>
            </a:r>
          </a:p>
          <a:p>
            <a:r>
              <a:rPr lang="en-US" sz="900" dirty="0"/>
              <a:t>Establish building codes</a:t>
            </a:r>
          </a:p>
          <a:p>
            <a:r>
              <a:rPr lang="en-US" sz="900" dirty="0"/>
              <a:t>City zoning regulations</a:t>
            </a:r>
          </a:p>
          <a:p>
            <a:r>
              <a:rPr lang="en-US" sz="900" dirty="0"/>
              <a:t>Land use planning</a:t>
            </a:r>
          </a:p>
          <a:p>
            <a:r>
              <a:rPr lang="en-US" sz="900" dirty="0"/>
              <a:t>Incentivize individual behavior (?)</a:t>
            </a:r>
          </a:p>
          <a:p>
            <a:r>
              <a:rPr lang="en-US" sz="900" dirty="0"/>
              <a:t>Public education initiatives (?)</a:t>
            </a:r>
          </a:p>
          <a:p>
            <a:r>
              <a:rPr lang="en-US" sz="900" dirty="0"/>
              <a:t>No regulations</a:t>
            </a:r>
          </a:p>
        </p:txBody>
      </p:sp>
      <p:cxnSp>
        <p:nvCxnSpPr>
          <p:cNvPr id="204" name="Elbow Connector 203">
            <a:extLst>
              <a:ext uri="{FF2B5EF4-FFF2-40B4-BE49-F238E27FC236}">
                <a16:creationId xmlns:a16="http://schemas.microsoft.com/office/drawing/2014/main" id="{551E327A-3522-4947-8E8B-989C9045FA6A}"/>
              </a:ext>
            </a:extLst>
          </p:cNvPr>
          <p:cNvCxnSpPr>
            <a:cxnSpLocks/>
            <a:stCxn id="192" idx="2"/>
            <a:endCxn id="191" idx="0"/>
          </p:cNvCxnSpPr>
          <p:nvPr/>
        </p:nvCxnSpPr>
        <p:spPr>
          <a:xfrm rot="5400000">
            <a:off x="7220200" y="2483220"/>
            <a:ext cx="349401" cy="341775"/>
          </a:xfrm>
          <a:prstGeom prst="bentConnector3">
            <a:avLst>
              <a:gd name="adj1" fmla="val 61078"/>
            </a:avLst>
          </a:prstGeom>
          <a:ln w="3175">
            <a:solidFill>
              <a:schemeClr val="accent3"/>
            </a:solidFill>
            <a:prstDash val="dash"/>
            <a:tailEnd type="triangle" w="med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05" name="Picture 204">
            <a:extLst>
              <a:ext uri="{FF2B5EF4-FFF2-40B4-BE49-F238E27FC236}">
                <a16:creationId xmlns:a16="http://schemas.microsoft.com/office/drawing/2014/main" id="{9511BDDB-7770-B24F-A7E8-9C8E0BC8675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42623" y="1143857"/>
            <a:ext cx="2109994" cy="1089275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206" name="Group 205">
            <a:extLst>
              <a:ext uri="{FF2B5EF4-FFF2-40B4-BE49-F238E27FC236}">
                <a16:creationId xmlns:a16="http://schemas.microsoft.com/office/drawing/2014/main" id="{0BF4B678-95A9-C348-9523-503F33AC902D}"/>
              </a:ext>
            </a:extLst>
          </p:cNvPr>
          <p:cNvGrpSpPr/>
          <p:nvPr/>
        </p:nvGrpSpPr>
        <p:grpSpPr>
          <a:xfrm>
            <a:off x="3890607" y="4418267"/>
            <a:ext cx="880916" cy="587277"/>
            <a:chOff x="5498913" y="4999366"/>
            <a:chExt cx="822960" cy="548640"/>
          </a:xfrm>
        </p:grpSpPr>
        <p:sp>
          <p:nvSpPr>
            <p:cNvPr id="235" name="Diamond 234">
              <a:extLst>
                <a:ext uri="{FF2B5EF4-FFF2-40B4-BE49-F238E27FC236}">
                  <a16:creationId xmlns:a16="http://schemas.microsoft.com/office/drawing/2014/main" id="{DE0FBAB7-7961-7847-A8B8-C690E4BC6051}"/>
                </a:ext>
              </a:extLst>
            </p:cNvPr>
            <p:cNvSpPr/>
            <p:nvPr/>
          </p:nvSpPr>
          <p:spPr>
            <a:xfrm>
              <a:off x="5498913" y="4999366"/>
              <a:ext cx="822960" cy="548640"/>
            </a:xfrm>
            <a:prstGeom prst="diamond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6" name="Rectangle 235">
                  <a:extLst>
                    <a:ext uri="{FF2B5EF4-FFF2-40B4-BE49-F238E27FC236}">
                      <a16:creationId xmlns:a16="http://schemas.microsoft.com/office/drawing/2014/main" id="{E61780A4-4A9D-B349-85C0-1DF907D2C59B}"/>
                    </a:ext>
                  </a:extLst>
                </p:cNvPr>
                <p:cNvSpPr/>
                <p:nvPr/>
              </p:nvSpPr>
              <p:spPr>
                <a:xfrm>
                  <a:off x="5595566" y="5178304"/>
                  <a:ext cx="660956" cy="201270"/>
                </a:xfrm>
                <a:prstGeom prst="rect">
                  <a:avLst/>
                </a:prstGeom>
                <a:ln w="9525"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800" b="0" i="1" smtClean="0">
                                <a:latin typeface="Cambria Math" panose="02040503050406030204" pitchFamily="18" charset="0"/>
                              </a:rPr>
                              <m:t>𝑐𝑠𝑧</m:t>
                            </m:r>
                          </m:sub>
                        </m:sSub>
                        <m:r>
                          <a:rPr lang="en-US" sz="800" b="0" i="1" smtClean="0">
                            <a:latin typeface="Cambria Math" panose="02040503050406030204" pitchFamily="18" charset="0"/>
                          </a:rPr>
                          <m:t>?</m:t>
                        </m:r>
                      </m:oMath>
                    </m:oMathPara>
                  </a14:m>
                  <a:endParaRPr lang="en-US" sz="800" dirty="0"/>
                </a:p>
              </p:txBody>
            </p:sp>
          </mc:Choice>
          <mc:Fallback xmlns="">
            <p:sp>
              <p:nvSpPr>
                <p:cNvPr id="106" name="Rectangle 105">
                  <a:extLst>
                    <a:ext uri="{FF2B5EF4-FFF2-40B4-BE49-F238E27FC236}">
                      <a16:creationId xmlns:a16="http://schemas.microsoft.com/office/drawing/2014/main" id="{87BD9A5B-3F7C-6C47-87B3-2410E1FD035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95566" y="5178304"/>
                  <a:ext cx="660956" cy="201270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 w="9525"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07" name="Straight Arrow Connector 206">
            <a:extLst>
              <a:ext uri="{FF2B5EF4-FFF2-40B4-BE49-F238E27FC236}">
                <a16:creationId xmlns:a16="http://schemas.microsoft.com/office/drawing/2014/main" id="{344D6DC4-2AF4-6445-B0CD-D936FB83BE28}"/>
              </a:ext>
            </a:extLst>
          </p:cNvPr>
          <p:cNvCxnSpPr>
            <a:cxnSpLocks/>
            <a:stCxn id="235" idx="3"/>
            <a:endCxn id="130" idx="1"/>
          </p:cNvCxnSpPr>
          <p:nvPr/>
        </p:nvCxnSpPr>
        <p:spPr>
          <a:xfrm>
            <a:off x="4771523" y="4711906"/>
            <a:ext cx="226172" cy="1728"/>
          </a:xfrm>
          <a:prstGeom prst="straightConnector1">
            <a:avLst/>
          </a:prstGeom>
          <a:ln w="9525">
            <a:solidFill>
              <a:schemeClr val="tx1"/>
            </a:solidFill>
            <a:tailEnd type="triangle" w="med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8" name="Rectangle 207">
            <a:extLst>
              <a:ext uri="{FF2B5EF4-FFF2-40B4-BE49-F238E27FC236}">
                <a16:creationId xmlns:a16="http://schemas.microsoft.com/office/drawing/2014/main" id="{CC730778-EE4B-3446-875B-C833489F7F24}"/>
              </a:ext>
            </a:extLst>
          </p:cNvPr>
          <p:cNvSpPr/>
          <p:nvPr/>
        </p:nvSpPr>
        <p:spPr>
          <a:xfrm>
            <a:off x="4648297" y="4549212"/>
            <a:ext cx="317921" cy="202122"/>
          </a:xfrm>
          <a:prstGeom prst="rect">
            <a:avLst/>
          </a:prstGeom>
          <a:ln w="9525">
            <a:noFill/>
          </a:ln>
        </p:spPr>
        <p:txBody>
          <a:bodyPr wrap="none">
            <a:spAutoFit/>
          </a:bodyPr>
          <a:lstStyle/>
          <a:p>
            <a:r>
              <a:rPr lang="en-US" sz="700" dirty="0"/>
              <a:t>Yes</a:t>
            </a:r>
            <a:endParaRPr lang="en-US" sz="1200" dirty="0"/>
          </a:p>
        </p:txBody>
      </p:sp>
      <p:sp>
        <p:nvSpPr>
          <p:cNvPr id="209" name="Rectangle 208">
            <a:extLst>
              <a:ext uri="{FF2B5EF4-FFF2-40B4-BE49-F238E27FC236}">
                <a16:creationId xmlns:a16="http://schemas.microsoft.com/office/drawing/2014/main" id="{E347464E-8988-4048-B542-AEFEB51112BA}"/>
              </a:ext>
            </a:extLst>
          </p:cNvPr>
          <p:cNvSpPr/>
          <p:nvPr/>
        </p:nvSpPr>
        <p:spPr>
          <a:xfrm>
            <a:off x="2159191" y="2690510"/>
            <a:ext cx="1896793" cy="57541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Agent-based model for urban landscape evolution</a:t>
            </a:r>
          </a:p>
        </p:txBody>
      </p:sp>
      <p:sp>
        <p:nvSpPr>
          <p:cNvPr id="210" name="Rectangle 209">
            <a:extLst>
              <a:ext uri="{FF2B5EF4-FFF2-40B4-BE49-F238E27FC236}">
                <a16:creationId xmlns:a16="http://schemas.microsoft.com/office/drawing/2014/main" id="{F068EA94-3862-8D47-BC13-B85F1CBC097C}"/>
              </a:ext>
            </a:extLst>
          </p:cNvPr>
          <p:cNvSpPr/>
          <p:nvPr/>
        </p:nvSpPr>
        <p:spPr>
          <a:xfrm>
            <a:off x="4286212" y="4941127"/>
            <a:ext cx="300376" cy="202122"/>
          </a:xfrm>
          <a:prstGeom prst="rect">
            <a:avLst/>
          </a:prstGeom>
          <a:ln w="9525">
            <a:noFill/>
          </a:ln>
        </p:spPr>
        <p:txBody>
          <a:bodyPr wrap="none">
            <a:spAutoFit/>
          </a:bodyPr>
          <a:lstStyle/>
          <a:p>
            <a:r>
              <a:rPr lang="en-US" sz="700" dirty="0"/>
              <a:t>No</a:t>
            </a:r>
            <a:endParaRPr lang="en-US" sz="1200" dirty="0"/>
          </a:p>
        </p:txBody>
      </p:sp>
      <p:cxnSp>
        <p:nvCxnSpPr>
          <p:cNvPr id="211" name="Elbow Connector 210">
            <a:extLst>
              <a:ext uri="{FF2B5EF4-FFF2-40B4-BE49-F238E27FC236}">
                <a16:creationId xmlns:a16="http://schemas.microsoft.com/office/drawing/2014/main" id="{CA85861E-D9E1-824F-BEED-34C13D754611}"/>
              </a:ext>
            </a:extLst>
          </p:cNvPr>
          <p:cNvCxnSpPr>
            <a:cxnSpLocks/>
            <a:stCxn id="213" idx="1"/>
            <a:endCxn id="209" idx="1"/>
          </p:cNvCxnSpPr>
          <p:nvPr/>
        </p:nvCxnSpPr>
        <p:spPr>
          <a:xfrm rot="10800000">
            <a:off x="2159192" y="2978217"/>
            <a:ext cx="290371" cy="3066617"/>
          </a:xfrm>
          <a:prstGeom prst="bentConnector3">
            <a:avLst>
              <a:gd name="adj1" fmla="val 178727"/>
            </a:avLst>
          </a:prstGeom>
          <a:ln w="9525">
            <a:solidFill>
              <a:schemeClr val="tx1"/>
            </a:solidFill>
            <a:prstDash val="solid"/>
            <a:tailEnd type="triangle" w="med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12" name="Group 211">
            <a:extLst>
              <a:ext uri="{FF2B5EF4-FFF2-40B4-BE49-F238E27FC236}">
                <a16:creationId xmlns:a16="http://schemas.microsoft.com/office/drawing/2014/main" id="{864E7A68-C4F1-7D47-AF4D-9A72172C120F}"/>
              </a:ext>
            </a:extLst>
          </p:cNvPr>
          <p:cNvGrpSpPr/>
          <p:nvPr/>
        </p:nvGrpSpPr>
        <p:grpSpPr>
          <a:xfrm>
            <a:off x="2533775" y="3629726"/>
            <a:ext cx="1143303" cy="2152360"/>
            <a:chOff x="2545440" y="4275024"/>
            <a:chExt cx="1068086" cy="2010756"/>
          </a:xfrm>
        </p:grpSpPr>
        <p:sp>
          <p:nvSpPr>
            <p:cNvPr id="233" name="Rectangle 232">
              <a:extLst>
                <a:ext uri="{FF2B5EF4-FFF2-40B4-BE49-F238E27FC236}">
                  <a16:creationId xmlns:a16="http://schemas.microsoft.com/office/drawing/2014/main" id="{2DF6A187-370E-1A46-9BCD-0723C8421693}"/>
                </a:ext>
              </a:extLst>
            </p:cNvPr>
            <p:cNvSpPr/>
            <p:nvPr/>
          </p:nvSpPr>
          <p:spPr>
            <a:xfrm>
              <a:off x="2545440" y="4275024"/>
              <a:ext cx="1068086" cy="201075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Urban landscape at time </a:t>
              </a:r>
              <a:r>
                <a:rPr lang="en-US" sz="1000" i="1" dirty="0">
                  <a:solidFill>
                    <a:schemeClr val="tx1"/>
                  </a:solidFill>
                </a:rPr>
                <a:t>t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  <p:pic>
          <p:nvPicPr>
            <p:cNvPr id="234" name="Picture 233">
              <a:extLst>
                <a:ext uri="{FF2B5EF4-FFF2-40B4-BE49-F238E27FC236}">
                  <a16:creationId xmlns:a16="http://schemas.microsoft.com/office/drawing/2014/main" id="{177B3149-FB69-9C4C-B8C2-EBC4FC8688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l="28790" t="25068" r="39915" b="22513"/>
            <a:stretch/>
          </p:blipFill>
          <p:spPr>
            <a:xfrm>
              <a:off x="2613396" y="4632215"/>
              <a:ext cx="933878" cy="1502353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13" name="Rectangle 212">
                <a:extLst>
                  <a:ext uri="{FF2B5EF4-FFF2-40B4-BE49-F238E27FC236}">
                    <a16:creationId xmlns:a16="http://schemas.microsoft.com/office/drawing/2014/main" id="{55FFDAFB-A796-D14F-A750-136AFA6E17B1}"/>
                  </a:ext>
                </a:extLst>
              </p:cNvPr>
              <p:cNvSpPr/>
              <p:nvPr/>
            </p:nvSpPr>
            <p:spPr>
              <a:xfrm>
                <a:off x="2449562" y="5941253"/>
                <a:ext cx="606988" cy="207160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700" i="1" dirty="0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70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700" i="1" dirty="0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700" i="1" dirty="0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sz="700" dirty="0"/>
              </a:p>
            </p:txBody>
          </p:sp>
        </mc:Choice>
        <mc:Fallback xmlns="">
          <p:sp>
            <p:nvSpPr>
              <p:cNvPr id="213" name="Rectangle 212">
                <a:extLst>
                  <a:ext uri="{FF2B5EF4-FFF2-40B4-BE49-F238E27FC236}">
                    <a16:creationId xmlns:a16="http://schemas.microsoft.com/office/drawing/2014/main" id="{55FFDAFB-A796-D14F-A750-136AFA6E17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9562" y="5941253"/>
                <a:ext cx="606988" cy="20716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 w="952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4" name="Elbow Connector 213">
            <a:extLst>
              <a:ext uri="{FF2B5EF4-FFF2-40B4-BE49-F238E27FC236}">
                <a16:creationId xmlns:a16="http://schemas.microsoft.com/office/drawing/2014/main" id="{A75E8826-BA38-284B-B00B-3441040E0B28}"/>
              </a:ext>
            </a:extLst>
          </p:cNvPr>
          <p:cNvCxnSpPr>
            <a:cxnSpLocks/>
            <a:stCxn id="235" idx="2"/>
            <a:endCxn id="213" idx="3"/>
          </p:cNvCxnSpPr>
          <p:nvPr/>
        </p:nvCxnSpPr>
        <p:spPr>
          <a:xfrm rot="5400000">
            <a:off x="3174164" y="4887931"/>
            <a:ext cx="1039289" cy="1274515"/>
          </a:xfrm>
          <a:prstGeom prst="bentConnector2">
            <a:avLst/>
          </a:prstGeom>
          <a:ln w="9525">
            <a:solidFill>
              <a:schemeClr val="tx1"/>
            </a:solidFill>
            <a:prstDash val="solid"/>
            <a:tailEnd type="triangle" w="med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5" name="Elbow Connector 214">
            <a:extLst>
              <a:ext uri="{FF2B5EF4-FFF2-40B4-BE49-F238E27FC236}">
                <a16:creationId xmlns:a16="http://schemas.microsoft.com/office/drawing/2014/main" id="{6E662D4E-5355-FB48-955B-32D5C2A4C22D}"/>
              </a:ext>
            </a:extLst>
          </p:cNvPr>
          <p:cNvCxnSpPr>
            <a:cxnSpLocks/>
            <a:stCxn id="203" idx="1"/>
            <a:endCxn id="227" idx="0"/>
          </p:cNvCxnSpPr>
          <p:nvPr/>
        </p:nvCxnSpPr>
        <p:spPr>
          <a:xfrm rot="10800000" flipV="1">
            <a:off x="3102715" y="1837748"/>
            <a:ext cx="832095" cy="219219"/>
          </a:xfrm>
          <a:prstGeom prst="bentConnector2">
            <a:avLst/>
          </a:prstGeom>
          <a:ln w="9525">
            <a:solidFill>
              <a:schemeClr val="tx1"/>
            </a:solidFill>
            <a:tailEnd type="triangle" w="med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6" name="Straight Arrow Connector 215">
            <a:extLst>
              <a:ext uri="{FF2B5EF4-FFF2-40B4-BE49-F238E27FC236}">
                <a16:creationId xmlns:a16="http://schemas.microsoft.com/office/drawing/2014/main" id="{89F6B4B1-C9C9-B94E-AA05-2F678040F946}"/>
              </a:ext>
            </a:extLst>
          </p:cNvPr>
          <p:cNvCxnSpPr>
            <a:cxnSpLocks/>
            <a:stCxn id="209" idx="2"/>
            <a:endCxn id="233" idx="0"/>
          </p:cNvCxnSpPr>
          <p:nvPr/>
        </p:nvCxnSpPr>
        <p:spPr>
          <a:xfrm flipH="1">
            <a:off x="3105427" y="3265921"/>
            <a:ext cx="2162" cy="363805"/>
          </a:xfrm>
          <a:prstGeom prst="straightConnector1">
            <a:avLst/>
          </a:prstGeom>
          <a:ln w="9525">
            <a:solidFill>
              <a:schemeClr val="tx1"/>
            </a:solidFill>
            <a:tailEnd type="triangle" w="med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7" name="Straight Arrow Connector 216">
            <a:extLst>
              <a:ext uri="{FF2B5EF4-FFF2-40B4-BE49-F238E27FC236}">
                <a16:creationId xmlns:a16="http://schemas.microsoft.com/office/drawing/2014/main" id="{9E41DFB5-FBCA-3140-9BFC-900F4B6DAE66}"/>
              </a:ext>
            </a:extLst>
          </p:cNvPr>
          <p:cNvCxnSpPr>
            <a:cxnSpLocks/>
            <a:stCxn id="233" idx="3"/>
            <a:endCxn id="235" idx="1"/>
          </p:cNvCxnSpPr>
          <p:nvPr/>
        </p:nvCxnSpPr>
        <p:spPr>
          <a:xfrm>
            <a:off x="3677078" y="4705906"/>
            <a:ext cx="213529" cy="6000"/>
          </a:xfrm>
          <a:prstGeom prst="straightConnector1">
            <a:avLst/>
          </a:prstGeom>
          <a:ln w="9525">
            <a:solidFill>
              <a:schemeClr val="tx1"/>
            </a:solidFill>
            <a:tailEnd type="triangle" w="med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8" name="Elbow Connector 217">
            <a:extLst>
              <a:ext uri="{FF2B5EF4-FFF2-40B4-BE49-F238E27FC236}">
                <a16:creationId xmlns:a16="http://schemas.microsoft.com/office/drawing/2014/main" id="{A731FE54-7478-9742-95D4-4822E991CAD4}"/>
              </a:ext>
            </a:extLst>
          </p:cNvPr>
          <p:cNvCxnSpPr>
            <a:cxnSpLocks/>
            <a:stCxn id="202" idx="2"/>
            <a:endCxn id="222" idx="2"/>
          </p:cNvCxnSpPr>
          <p:nvPr/>
        </p:nvCxnSpPr>
        <p:spPr>
          <a:xfrm rot="5400000" flipH="1">
            <a:off x="4148315" y="1979986"/>
            <a:ext cx="1340961" cy="6876791"/>
          </a:xfrm>
          <a:prstGeom prst="bentConnector3">
            <a:avLst>
              <a:gd name="adj1" fmla="val -27026"/>
            </a:avLst>
          </a:prstGeom>
          <a:ln w="9525">
            <a:solidFill>
              <a:schemeClr val="tx1"/>
            </a:solidFill>
            <a:prstDash val="solid"/>
            <a:tailEnd type="triangle" w="med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19" name="Picture 218">
            <a:extLst>
              <a:ext uri="{FF2B5EF4-FFF2-40B4-BE49-F238E27FC236}">
                <a16:creationId xmlns:a16="http://schemas.microsoft.com/office/drawing/2014/main" id="{6CF46079-F004-DE47-A47F-108D70A5137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883044" y="1197250"/>
            <a:ext cx="841028" cy="941449"/>
          </a:xfrm>
          <a:prstGeom prst="rect">
            <a:avLst/>
          </a:prstGeom>
        </p:spPr>
      </p:pic>
      <p:pic>
        <p:nvPicPr>
          <p:cNvPr id="220" name="Picture 219">
            <a:extLst>
              <a:ext uri="{FF2B5EF4-FFF2-40B4-BE49-F238E27FC236}">
                <a16:creationId xmlns:a16="http://schemas.microsoft.com/office/drawing/2014/main" id="{C1228F7D-C92A-4147-A3AE-88B8A9734B0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15193" y="1125658"/>
            <a:ext cx="1088820" cy="704330"/>
          </a:xfrm>
          <a:prstGeom prst="rect">
            <a:avLst/>
          </a:prstGeom>
        </p:spPr>
      </p:pic>
      <p:sp>
        <p:nvSpPr>
          <p:cNvPr id="221" name="Rectangle 220">
            <a:extLst>
              <a:ext uri="{FF2B5EF4-FFF2-40B4-BE49-F238E27FC236}">
                <a16:creationId xmlns:a16="http://schemas.microsoft.com/office/drawing/2014/main" id="{8B422E8E-FD17-0B46-832D-97A358FD2E5F}"/>
              </a:ext>
            </a:extLst>
          </p:cNvPr>
          <p:cNvSpPr/>
          <p:nvPr/>
        </p:nvSpPr>
        <p:spPr>
          <a:xfrm>
            <a:off x="865509" y="3818335"/>
            <a:ext cx="317921" cy="202122"/>
          </a:xfrm>
          <a:prstGeom prst="rect">
            <a:avLst/>
          </a:prstGeom>
          <a:ln w="9525">
            <a:noFill/>
          </a:ln>
        </p:spPr>
        <p:txBody>
          <a:bodyPr wrap="none">
            <a:spAutoFit/>
          </a:bodyPr>
          <a:lstStyle/>
          <a:p>
            <a:r>
              <a:rPr lang="en-US" sz="700" dirty="0"/>
              <a:t>Yes</a:t>
            </a:r>
            <a:endParaRPr 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2" name="Rectangle 221">
                <a:extLst>
                  <a:ext uri="{FF2B5EF4-FFF2-40B4-BE49-F238E27FC236}">
                    <a16:creationId xmlns:a16="http://schemas.microsoft.com/office/drawing/2014/main" id="{EF4DE60C-A28E-534F-B541-6391E2CD9B6F}"/>
                  </a:ext>
                </a:extLst>
              </p:cNvPr>
              <p:cNvSpPr/>
              <p:nvPr/>
            </p:nvSpPr>
            <p:spPr>
              <a:xfrm>
                <a:off x="1076906" y="4540740"/>
                <a:ext cx="606988" cy="207160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00" i="1" dirty="0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80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800" i="1" dirty="0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800" i="1" dirty="0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sz="800" dirty="0"/>
              </a:p>
            </p:txBody>
          </p:sp>
        </mc:Choice>
        <mc:Fallback xmlns="">
          <p:sp>
            <p:nvSpPr>
              <p:cNvPr id="222" name="Rectangle 221">
                <a:extLst>
                  <a:ext uri="{FF2B5EF4-FFF2-40B4-BE49-F238E27FC236}">
                    <a16:creationId xmlns:a16="http://schemas.microsoft.com/office/drawing/2014/main" id="{EF4DE60C-A28E-534F-B541-6391E2CD9B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6906" y="4540740"/>
                <a:ext cx="606988" cy="20716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 w="952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3" name="Elbow Connector 222">
            <a:extLst>
              <a:ext uri="{FF2B5EF4-FFF2-40B4-BE49-F238E27FC236}">
                <a16:creationId xmlns:a16="http://schemas.microsoft.com/office/drawing/2014/main" id="{07CFAFE2-EA0A-7545-948E-F620D93AAB49}"/>
              </a:ext>
            </a:extLst>
          </p:cNvPr>
          <p:cNvCxnSpPr>
            <a:cxnSpLocks/>
            <a:stCxn id="231" idx="0"/>
            <a:endCxn id="227" idx="1"/>
          </p:cNvCxnSpPr>
          <p:nvPr/>
        </p:nvCxnSpPr>
        <p:spPr>
          <a:xfrm rot="5400000" flipH="1" flipV="1">
            <a:off x="1327993" y="2207031"/>
            <a:ext cx="1517710" cy="1424744"/>
          </a:xfrm>
          <a:prstGeom prst="bentConnector2">
            <a:avLst/>
          </a:prstGeom>
          <a:ln w="9525">
            <a:solidFill>
              <a:schemeClr val="tx1"/>
            </a:solidFill>
            <a:prstDash val="solid"/>
            <a:tailEnd type="triangle" w="med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4" name="Parallelogram 223">
            <a:extLst>
              <a:ext uri="{FF2B5EF4-FFF2-40B4-BE49-F238E27FC236}">
                <a16:creationId xmlns:a16="http://schemas.microsoft.com/office/drawing/2014/main" id="{5C0C2F09-45B5-F842-8B9E-AC661F788B72}"/>
              </a:ext>
            </a:extLst>
          </p:cNvPr>
          <p:cNvSpPr/>
          <p:nvPr/>
        </p:nvSpPr>
        <p:spPr>
          <a:xfrm>
            <a:off x="158734" y="3672181"/>
            <a:ext cx="747618" cy="280397"/>
          </a:xfrm>
          <a:prstGeom prst="parallelogram">
            <a:avLst>
              <a:gd name="adj" fmla="val 62500"/>
            </a:avLst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/>
              <a:t>END</a:t>
            </a:r>
            <a:endParaRPr lang="en-US" sz="1050" dirty="0"/>
          </a:p>
        </p:txBody>
      </p:sp>
      <p:cxnSp>
        <p:nvCxnSpPr>
          <p:cNvPr id="225" name="Straight Arrow Connector 224">
            <a:extLst>
              <a:ext uri="{FF2B5EF4-FFF2-40B4-BE49-F238E27FC236}">
                <a16:creationId xmlns:a16="http://schemas.microsoft.com/office/drawing/2014/main" id="{E11E5793-58C2-284A-82DD-51F2F5A4F6B7}"/>
              </a:ext>
            </a:extLst>
          </p:cNvPr>
          <p:cNvCxnSpPr>
            <a:cxnSpLocks/>
            <a:stCxn id="231" idx="1"/>
            <a:endCxn id="224" idx="2"/>
          </p:cNvCxnSpPr>
          <p:nvPr/>
        </p:nvCxnSpPr>
        <p:spPr>
          <a:xfrm flipH="1" flipV="1">
            <a:off x="818728" y="3812380"/>
            <a:ext cx="189988" cy="3038"/>
          </a:xfrm>
          <a:prstGeom prst="straightConnector1">
            <a:avLst/>
          </a:prstGeom>
          <a:ln w="9525">
            <a:solidFill>
              <a:schemeClr val="tx1"/>
            </a:solidFill>
            <a:tailEnd type="triangle" w="med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6" name="Rectangle 225">
            <a:extLst>
              <a:ext uri="{FF2B5EF4-FFF2-40B4-BE49-F238E27FC236}">
                <a16:creationId xmlns:a16="http://schemas.microsoft.com/office/drawing/2014/main" id="{A374DBD2-0AE5-FA4F-82E7-98E82872E078}"/>
              </a:ext>
            </a:extLst>
          </p:cNvPr>
          <p:cNvSpPr/>
          <p:nvPr/>
        </p:nvSpPr>
        <p:spPr>
          <a:xfrm>
            <a:off x="1332444" y="3498979"/>
            <a:ext cx="300376" cy="202122"/>
          </a:xfrm>
          <a:prstGeom prst="rect">
            <a:avLst/>
          </a:prstGeom>
          <a:ln w="9525">
            <a:noFill/>
          </a:ln>
        </p:spPr>
        <p:txBody>
          <a:bodyPr wrap="none">
            <a:spAutoFit/>
          </a:bodyPr>
          <a:lstStyle/>
          <a:p>
            <a:r>
              <a:rPr lang="en-US" sz="700" dirty="0"/>
              <a:t>No</a:t>
            </a:r>
            <a:endParaRPr 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7" name="Rectangle 226">
                <a:extLst>
                  <a:ext uri="{FF2B5EF4-FFF2-40B4-BE49-F238E27FC236}">
                    <a16:creationId xmlns:a16="http://schemas.microsoft.com/office/drawing/2014/main" id="{F648D86D-A762-944B-9359-870C7CB69A31}"/>
                  </a:ext>
                </a:extLst>
              </p:cNvPr>
              <p:cNvSpPr/>
              <p:nvPr/>
            </p:nvSpPr>
            <p:spPr>
              <a:xfrm>
                <a:off x="2799220" y="2056968"/>
                <a:ext cx="606988" cy="207160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00" i="1" dirty="0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800" i="1" dirty="0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800" dirty="0"/>
              </a:p>
            </p:txBody>
          </p:sp>
        </mc:Choice>
        <mc:Fallback xmlns="">
          <p:sp>
            <p:nvSpPr>
              <p:cNvPr id="227" name="Rectangle 226">
                <a:extLst>
                  <a:ext uri="{FF2B5EF4-FFF2-40B4-BE49-F238E27FC236}">
                    <a16:creationId xmlns:a16="http://schemas.microsoft.com/office/drawing/2014/main" id="{F648D86D-A762-944B-9359-870C7CB69A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9220" y="2056968"/>
                <a:ext cx="606988" cy="20716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 w="952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8" name="Straight Arrow Connector 227">
            <a:extLst>
              <a:ext uri="{FF2B5EF4-FFF2-40B4-BE49-F238E27FC236}">
                <a16:creationId xmlns:a16="http://schemas.microsoft.com/office/drawing/2014/main" id="{B31D107A-09FE-DF40-AC2D-87513D6D5BED}"/>
              </a:ext>
            </a:extLst>
          </p:cNvPr>
          <p:cNvCxnSpPr>
            <a:cxnSpLocks/>
            <a:stCxn id="227" idx="2"/>
            <a:endCxn id="209" idx="0"/>
          </p:cNvCxnSpPr>
          <p:nvPr/>
        </p:nvCxnSpPr>
        <p:spPr>
          <a:xfrm>
            <a:off x="3102714" y="2264128"/>
            <a:ext cx="4874" cy="426382"/>
          </a:xfrm>
          <a:prstGeom prst="straightConnector1">
            <a:avLst/>
          </a:prstGeom>
          <a:ln w="9525">
            <a:solidFill>
              <a:schemeClr val="tx1"/>
            </a:solidFill>
            <a:tailEnd type="triangle" w="med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29" name="Group 228">
            <a:extLst>
              <a:ext uri="{FF2B5EF4-FFF2-40B4-BE49-F238E27FC236}">
                <a16:creationId xmlns:a16="http://schemas.microsoft.com/office/drawing/2014/main" id="{F1B1B9A3-67EE-814B-84AE-9DE9B3C4A8A7}"/>
              </a:ext>
            </a:extLst>
          </p:cNvPr>
          <p:cNvGrpSpPr/>
          <p:nvPr/>
        </p:nvGrpSpPr>
        <p:grpSpPr>
          <a:xfrm>
            <a:off x="1008716" y="3678258"/>
            <a:ext cx="731520" cy="274320"/>
            <a:chOff x="3615119" y="6199008"/>
            <a:chExt cx="731520" cy="274320"/>
          </a:xfrm>
        </p:grpSpPr>
        <p:sp>
          <p:nvSpPr>
            <p:cNvPr id="231" name="Diamond 230">
              <a:extLst>
                <a:ext uri="{FF2B5EF4-FFF2-40B4-BE49-F238E27FC236}">
                  <a16:creationId xmlns:a16="http://schemas.microsoft.com/office/drawing/2014/main" id="{20B9E0E3-F6C7-BB44-B0B1-0264AA2A80E8}"/>
                </a:ext>
              </a:extLst>
            </p:cNvPr>
            <p:cNvSpPr/>
            <p:nvPr/>
          </p:nvSpPr>
          <p:spPr>
            <a:xfrm>
              <a:off x="3615119" y="6199008"/>
              <a:ext cx="731520" cy="274320"/>
            </a:xfrm>
            <a:prstGeom prst="diamond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2" name="Rectangle 231">
                  <a:extLst>
                    <a:ext uri="{FF2B5EF4-FFF2-40B4-BE49-F238E27FC236}">
                      <a16:creationId xmlns:a16="http://schemas.microsoft.com/office/drawing/2014/main" id="{C01D1CA6-AB52-3C43-8071-ECD33164910F}"/>
                    </a:ext>
                  </a:extLst>
                </p:cNvPr>
                <p:cNvSpPr/>
                <p:nvPr/>
              </p:nvSpPr>
              <p:spPr>
                <a:xfrm>
                  <a:off x="3680256" y="6235361"/>
                  <a:ext cx="606988" cy="20716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80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800" i="1" dirty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800" i="1" dirty="0" err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800" i="1" baseline="-25000" dirty="0" err="1" smtClean="0">
                            <a:latin typeface="Cambria Math" panose="02040503050406030204" pitchFamily="18" charset="0"/>
                          </a:rPr>
                          <m:t>𝑚𝑎𝑥</m:t>
                        </m:r>
                        <m:r>
                          <a:rPr lang="en-US" sz="800" i="1" dirty="0" smtClean="0">
                            <a:latin typeface="Cambria Math" panose="02040503050406030204" pitchFamily="18" charset="0"/>
                          </a:rPr>
                          <m:t>?</m:t>
                        </m:r>
                      </m:oMath>
                    </m:oMathPara>
                  </a14:m>
                  <a:endParaRPr lang="en-US" sz="800" dirty="0"/>
                </a:p>
              </p:txBody>
            </p:sp>
          </mc:Choice>
          <mc:Fallback xmlns="">
            <p:sp>
              <p:nvSpPr>
                <p:cNvPr id="115" name="Rectangle 114">
                  <a:extLst>
                    <a:ext uri="{FF2B5EF4-FFF2-40B4-BE49-F238E27FC236}">
                      <a16:creationId xmlns:a16="http://schemas.microsoft.com/office/drawing/2014/main" id="{80522705-6241-674F-82FA-350547AD9C7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80256" y="6235361"/>
                  <a:ext cx="606988" cy="207160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  <a:ln w="9525"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30" name="Straight Arrow Connector 229">
            <a:extLst>
              <a:ext uri="{FF2B5EF4-FFF2-40B4-BE49-F238E27FC236}">
                <a16:creationId xmlns:a16="http://schemas.microsoft.com/office/drawing/2014/main" id="{2F7F2AD7-9896-0F48-BDA8-3B1C6E80BB3C}"/>
              </a:ext>
            </a:extLst>
          </p:cNvPr>
          <p:cNvCxnSpPr>
            <a:cxnSpLocks/>
            <a:stCxn id="222" idx="0"/>
            <a:endCxn id="231" idx="2"/>
          </p:cNvCxnSpPr>
          <p:nvPr/>
        </p:nvCxnSpPr>
        <p:spPr>
          <a:xfrm flipH="1" flipV="1">
            <a:off x="1374476" y="3952578"/>
            <a:ext cx="5924" cy="588162"/>
          </a:xfrm>
          <a:prstGeom prst="straightConnector1">
            <a:avLst/>
          </a:prstGeom>
          <a:ln w="9525">
            <a:solidFill>
              <a:schemeClr val="tx1"/>
            </a:solidFill>
            <a:tailEnd type="triangle" w="med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8" name="Elbow Connector 107">
            <a:extLst>
              <a:ext uri="{FF2B5EF4-FFF2-40B4-BE49-F238E27FC236}">
                <a16:creationId xmlns:a16="http://schemas.microsoft.com/office/drawing/2014/main" id="{5C91E07E-85CC-E044-B64C-C322C44BE06A}"/>
              </a:ext>
            </a:extLst>
          </p:cNvPr>
          <p:cNvCxnSpPr>
            <a:cxnSpLocks/>
            <a:stCxn id="139" idx="3"/>
            <a:endCxn id="135" idx="2"/>
          </p:cNvCxnSpPr>
          <p:nvPr/>
        </p:nvCxnSpPr>
        <p:spPr>
          <a:xfrm flipV="1">
            <a:off x="5898092" y="4891405"/>
            <a:ext cx="933961" cy="488181"/>
          </a:xfrm>
          <a:prstGeom prst="bentConnector2">
            <a:avLst/>
          </a:prstGeom>
          <a:ln w="9525">
            <a:solidFill>
              <a:schemeClr val="tx1"/>
            </a:solidFill>
            <a:prstDash val="solid"/>
            <a:tailEnd type="triangle" w="med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FEC63282-E404-4D4B-B2BC-61D90DA2A027}"/>
              </a:ext>
            </a:extLst>
          </p:cNvPr>
          <p:cNvCxnSpPr>
            <a:cxnSpLocks/>
            <a:endCxn id="194" idx="0"/>
          </p:cNvCxnSpPr>
          <p:nvPr/>
        </p:nvCxnSpPr>
        <p:spPr>
          <a:xfrm>
            <a:off x="6986232" y="4888053"/>
            <a:ext cx="0" cy="656428"/>
          </a:xfrm>
          <a:prstGeom prst="straightConnector1">
            <a:avLst/>
          </a:prstGeom>
          <a:ln w="9525">
            <a:solidFill>
              <a:schemeClr val="tx1"/>
            </a:solidFill>
            <a:tailEnd type="triangle" w="med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46860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TextBox 129">
            <a:extLst>
              <a:ext uri="{FF2B5EF4-FFF2-40B4-BE49-F238E27FC236}">
                <a16:creationId xmlns:a16="http://schemas.microsoft.com/office/drawing/2014/main" id="{10E23864-9660-8F48-8C9F-615AFE31EA23}"/>
              </a:ext>
            </a:extLst>
          </p:cNvPr>
          <p:cNvSpPr txBox="1"/>
          <p:nvPr/>
        </p:nvSpPr>
        <p:spPr>
          <a:xfrm>
            <a:off x="255437" y="231521"/>
            <a:ext cx="45875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300"/>
              </a:spcAft>
            </a:pPr>
            <a:r>
              <a:rPr lang="en-US" sz="2400" b="1" dirty="0"/>
              <a:t>Parcel Land Use Hierarchy</a:t>
            </a:r>
            <a:endParaRPr 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578E89-2AFC-5B46-9DC1-73EE2623686D}"/>
              </a:ext>
            </a:extLst>
          </p:cNvPr>
          <p:cNvSpPr txBox="1"/>
          <p:nvPr/>
        </p:nvSpPr>
        <p:spPr>
          <a:xfrm>
            <a:off x="322755" y="876954"/>
            <a:ext cx="327079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Land use types: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Unoccupied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Owned Residential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Rental Residential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Low occupancy seasonal rentals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Commercial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High occupancy residential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High occupancy seasonal rentals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818748A-191A-C343-9923-5263C2AE1371}"/>
              </a:ext>
            </a:extLst>
          </p:cNvPr>
          <p:cNvGrpSpPr/>
          <p:nvPr/>
        </p:nvGrpSpPr>
        <p:grpSpPr>
          <a:xfrm>
            <a:off x="3495336" y="1322024"/>
            <a:ext cx="7448770" cy="3897416"/>
            <a:chOff x="3164830" y="1377108"/>
            <a:chExt cx="7448770" cy="3897416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D6A3EB88-C4F1-6445-8EF3-4DA21AC8660A}"/>
                </a:ext>
              </a:extLst>
            </p:cNvPr>
            <p:cNvSpPr/>
            <p:nvPr/>
          </p:nvSpPr>
          <p:spPr>
            <a:xfrm>
              <a:off x="5348524" y="1377108"/>
              <a:ext cx="1988190" cy="103682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600" dirty="0">
                  <a:solidFill>
                    <a:schemeClr val="tx1"/>
                  </a:solidFill>
                </a:rPr>
                <a:t>Owner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1" name="Rounded Rectangle 40">
              <a:extLst>
                <a:ext uri="{FF2B5EF4-FFF2-40B4-BE49-F238E27FC236}">
                  <a16:creationId xmlns:a16="http://schemas.microsoft.com/office/drawing/2014/main" id="{E85439A9-BDA8-5543-8830-597A27025C09}"/>
                </a:ext>
              </a:extLst>
            </p:cNvPr>
            <p:cNvSpPr/>
            <p:nvPr/>
          </p:nvSpPr>
          <p:spPr>
            <a:xfrm>
              <a:off x="3164830" y="1666862"/>
              <a:ext cx="1920240" cy="182880"/>
            </a:xfrm>
            <a:prstGeom prst="roundRect">
              <a:avLst>
                <a:gd name="adj" fmla="val 8425"/>
              </a:avLst>
            </a:prstGeom>
            <a:solidFill>
              <a:schemeClr val="accent4">
                <a:lumMod val="20000"/>
                <a:lumOff val="80000"/>
                <a:alpha val="50000"/>
              </a:schemeClr>
            </a:solidFill>
            <a:ln w="6350"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Driven by tourist population</a:t>
              </a:r>
            </a:p>
          </p:txBody>
        </p:sp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4131ACD9-5DE5-C642-A614-AF9C106C680E}"/>
                </a:ext>
              </a:extLst>
            </p:cNvPr>
            <p:cNvSpPr/>
            <p:nvPr/>
          </p:nvSpPr>
          <p:spPr>
            <a:xfrm>
              <a:off x="3164830" y="2619424"/>
              <a:ext cx="2363678" cy="127982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600" dirty="0">
                  <a:solidFill>
                    <a:schemeClr val="tx1"/>
                  </a:solidFill>
                </a:rPr>
                <a:t>Individual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1A2F31DE-B042-A042-8084-FE2E3362DD32}"/>
                </a:ext>
              </a:extLst>
            </p:cNvPr>
            <p:cNvSpPr/>
            <p:nvPr/>
          </p:nvSpPr>
          <p:spPr>
            <a:xfrm>
              <a:off x="3164830" y="4372174"/>
              <a:ext cx="7448770" cy="90235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Developer</a:t>
              </a: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0F2CD7A0-AC9C-924C-B9D0-9AA3A59A631F}"/>
                </a:ext>
              </a:extLst>
            </p:cNvPr>
            <p:cNvSpPr/>
            <p:nvPr/>
          </p:nvSpPr>
          <p:spPr>
            <a:xfrm>
              <a:off x="5867948" y="2619425"/>
              <a:ext cx="4743790" cy="127982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600" dirty="0">
                  <a:solidFill>
                    <a:schemeClr val="tx1"/>
                  </a:solidFill>
                </a:rPr>
                <a:t>Landlord</a:t>
              </a:r>
              <a:endParaRPr lang="en-US" sz="2400" dirty="0">
                <a:solidFill>
                  <a:schemeClr val="tx1"/>
                </a:solidFill>
              </a:endParaRPr>
            </a:p>
          </p:txBody>
        </p:sp>
        <p:cxnSp>
          <p:nvCxnSpPr>
            <p:cNvPr id="12" name="Elbow Connector 11">
              <a:extLst>
                <a:ext uri="{FF2B5EF4-FFF2-40B4-BE49-F238E27FC236}">
                  <a16:creationId xmlns:a16="http://schemas.microsoft.com/office/drawing/2014/main" id="{7DAEEAB1-732F-F74C-BC0A-3957E248A1EE}"/>
                </a:ext>
              </a:extLst>
            </p:cNvPr>
            <p:cNvCxnSpPr>
              <a:cxnSpLocks/>
              <a:stCxn id="30" idx="2"/>
              <a:endCxn id="140" idx="0"/>
            </p:cNvCxnSpPr>
            <p:nvPr/>
          </p:nvCxnSpPr>
          <p:spPr>
            <a:xfrm rot="5400000">
              <a:off x="5204087" y="1488653"/>
              <a:ext cx="273354" cy="1988189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Elbow Connector 12">
              <a:extLst>
                <a:ext uri="{FF2B5EF4-FFF2-40B4-BE49-F238E27FC236}">
                  <a16:creationId xmlns:a16="http://schemas.microsoft.com/office/drawing/2014/main" id="{150115AF-DD4A-8743-B75A-F2F03B029599}"/>
                </a:ext>
              </a:extLst>
            </p:cNvPr>
            <p:cNvCxnSpPr>
              <a:cxnSpLocks/>
              <a:stCxn id="30" idx="3"/>
              <a:endCxn id="2" idx="3"/>
            </p:cNvCxnSpPr>
            <p:nvPr/>
          </p:nvCxnSpPr>
          <p:spPr>
            <a:xfrm>
              <a:off x="7257456" y="2013684"/>
              <a:ext cx="3356144" cy="2809665"/>
            </a:xfrm>
            <a:prstGeom prst="bentConnector3">
              <a:avLst>
                <a:gd name="adj1" fmla="val 106811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9E1E60EB-80CA-0444-8E83-03DC79CB977D}"/>
                </a:ext>
              </a:extLst>
            </p:cNvPr>
            <p:cNvCxnSpPr>
              <a:cxnSpLocks/>
              <a:stCxn id="7" idx="3"/>
              <a:endCxn id="33" idx="1"/>
            </p:cNvCxnSpPr>
            <p:nvPr/>
          </p:nvCxnSpPr>
          <p:spPr>
            <a:xfrm>
              <a:off x="7876766" y="3396657"/>
              <a:ext cx="402527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66CB85B0-4FB0-404F-B587-7488CFCD4FB4}"/>
                </a:ext>
              </a:extLst>
            </p:cNvPr>
            <p:cNvSpPr/>
            <p:nvPr/>
          </p:nvSpPr>
          <p:spPr>
            <a:xfrm>
              <a:off x="5412260" y="1681298"/>
              <a:ext cx="1845196" cy="664772"/>
            </a:xfrm>
            <a:prstGeom prst="roundRect">
              <a:avLst>
                <a:gd name="adj" fmla="val 5726"/>
              </a:avLst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Unoccupied</a:t>
              </a:r>
            </a:p>
          </p:txBody>
        </p:sp>
        <p:cxnSp>
          <p:nvCxnSpPr>
            <p:cNvPr id="142" name="Straight Arrow Connector 141">
              <a:extLst>
                <a:ext uri="{FF2B5EF4-FFF2-40B4-BE49-F238E27FC236}">
                  <a16:creationId xmlns:a16="http://schemas.microsoft.com/office/drawing/2014/main" id="{6F98F49A-7194-6D4A-83F6-CB2267A85D8D}"/>
                </a:ext>
              </a:extLst>
            </p:cNvPr>
            <p:cNvCxnSpPr>
              <a:cxnSpLocks/>
              <a:stCxn id="3" idx="1"/>
              <a:endCxn id="140" idx="3"/>
            </p:cNvCxnSpPr>
            <p:nvPr/>
          </p:nvCxnSpPr>
          <p:spPr>
            <a:xfrm flipH="1" flipV="1">
              <a:off x="5528508" y="3259335"/>
              <a:ext cx="339440" cy="1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Elbow Connector 176">
              <a:extLst>
                <a:ext uri="{FF2B5EF4-FFF2-40B4-BE49-F238E27FC236}">
                  <a16:creationId xmlns:a16="http://schemas.microsoft.com/office/drawing/2014/main" id="{4895630D-84F2-0B46-AD5C-ABB5F4477DF7}"/>
                </a:ext>
              </a:extLst>
            </p:cNvPr>
            <p:cNvCxnSpPr>
              <a:cxnSpLocks/>
              <a:stCxn id="30" idx="2"/>
              <a:endCxn id="3" idx="0"/>
            </p:cNvCxnSpPr>
            <p:nvPr/>
          </p:nvCxnSpPr>
          <p:spPr>
            <a:xfrm rot="16200000" flipH="1">
              <a:off x="7150673" y="1530254"/>
              <a:ext cx="273355" cy="1904985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Elbow Connector 185">
              <a:extLst>
                <a:ext uri="{FF2B5EF4-FFF2-40B4-BE49-F238E27FC236}">
                  <a16:creationId xmlns:a16="http://schemas.microsoft.com/office/drawing/2014/main" id="{A034311E-CF0B-1A4A-AD83-EF10DB5EF7DE}"/>
                </a:ext>
              </a:extLst>
            </p:cNvPr>
            <p:cNvCxnSpPr>
              <a:cxnSpLocks/>
              <a:stCxn id="140" idx="2"/>
              <a:endCxn id="2" idx="0"/>
            </p:cNvCxnSpPr>
            <p:nvPr/>
          </p:nvCxnSpPr>
          <p:spPr>
            <a:xfrm rot="16200000" flipH="1">
              <a:off x="5381478" y="2864436"/>
              <a:ext cx="472929" cy="2542546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Elbow Connector 188">
              <a:extLst>
                <a:ext uri="{FF2B5EF4-FFF2-40B4-BE49-F238E27FC236}">
                  <a16:creationId xmlns:a16="http://schemas.microsoft.com/office/drawing/2014/main" id="{127401B3-6A76-814B-AAAE-DA17F412FE0F}"/>
                </a:ext>
              </a:extLst>
            </p:cNvPr>
            <p:cNvCxnSpPr>
              <a:cxnSpLocks/>
              <a:stCxn id="3" idx="2"/>
              <a:endCxn id="2" idx="0"/>
            </p:cNvCxnSpPr>
            <p:nvPr/>
          </p:nvCxnSpPr>
          <p:spPr>
            <a:xfrm rot="5400000">
              <a:off x="7328065" y="3460396"/>
              <a:ext cx="472928" cy="1350628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Rounded Rectangle 41">
              <a:extLst>
                <a:ext uri="{FF2B5EF4-FFF2-40B4-BE49-F238E27FC236}">
                  <a16:creationId xmlns:a16="http://schemas.microsoft.com/office/drawing/2014/main" id="{4B0ACA97-9AA6-2740-ABCA-82392B3DC007}"/>
                </a:ext>
              </a:extLst>
            </p:cNvPr>
            <p:cNvSpPr/>
            <p:nvPr/>
          </p:nvSpPr>
          <p:spPr>
            <a:xfrm>
              <a:off x="3164830" y="1917071"/>
              <a:ext cx="1920240" cy="182880"/>
            </a:xfrm>
            <a:prstGeom prst="roundRect">
              <a:avLst>
                <a:gd name="adj" fmla="val 8425"/>
              </a:avLst>
            </a:prstGeom>
            <a:solidFill>
              <a:schemeClr val="accent6">
                <a:lumMod val="20000"/>
                <a:lumOff val="80000"/>
                <a:alpha val="50000"/>
              </a:schemeClr>
            </a:solidFill>
            <a:ln w="6350">
              <a:solidFill>
                <a:schemeClr val="tx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Driven by permanent population</a:t>
              </a:r>
            </a:p>
          </p:txBody>
        </p:sp>
        <p:sp>
          <p:nvSpPr>
            <p:cNvPr id="35" name="Rounded Rectangle 34">
              <a:extLst>
                <a:ext uri="{FF2B5EF4-FFF2-40B4-BE49-F238E27FC236}">
                  <a16:creationId xmlns:a16="http://schemas.microsoft.com/office/drawing/2014/main" id="{718F9665-98CF-FE42-A15D-479C547BA9E0}"/>
                </a:ext>
              </a:extLst>
            </p:cNvPr>
            <p:cNvSpPr/>
            <p:nvPr/>
          </p:nvSpPr>
          <p:spPr>
            <a:xfrm>
              <a:off x="5999507" y="4774294"/>
              <a:ext cx="1712695" cy="407239"/>
            </a:xfrm>
            <a:prstGeom prst="roundRect">
              <a:avLst>
                <a:gd name="adj" fmla="val 5056"/>
              </a:avLst>
            </a:prstGeom>
            <a:solidFill>
              <a:schemeClr val="bg2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Commercial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E1A23EA-027F-4B4A-8ACB-321E19AB17B0}"/>
                </a:ext>
              </a:extLst>
            </p:cNvPr>
            <p:cNvSpPr/>
            <p:nvPr/>
          </p:nvSpPr>
          <p:spPr>
            <a:xfrm>
              <a:off x="8190247" y="2920579"/>
              <a:ext cx="2182892" cy="2270559"/>
            </a:xfrm>
            <a:prstGeom prst="rect">
              <a:avLst/>
            </a:prstGeom>
            <a:solidFill>
              <a:schemeClr val="accent4">
                <a:lumMod val="20000"/>
                <a:lumOff val="80000"/>
                <a:alpha val="50000"/>
              </a:schemeClr>
            </a:solidFill>
            <a:ln w="6350">
              <a:solidFill>
                <a:schemeClr val="tx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33B3B7E1-C518-114F-9C1C-0E257B6EE84B}"/>
                </a:ext>
              </a:extLst>
            </p:cNvPr>
            <p:cNvSpPr/>
            <p:nvPr/>
          </p:nvSpPr>
          <p:spPr>
            <a:xfrm>
              <a:off x="3406294" y="2973185"/>
              <a:ext cx="4555067" cy="2217953"/>
            </a:xfrm>
            <a:custGeom>
              <a:avLst/>
              <a:gdLst>
                <a:gd name="connsiteX0" fmla="*/ 4555067 w 4555067"/>
                <a:gd name="connsiteY0" fmla="*/ 5645 h 2562578"/>
                <a:gd name="connsiteX1" fmla="*/ 33867 w 4555067"/>
                <a:gd name="connsiteY1" fmla="*/ 0 h 2562578"/>
                <a:gd name="connsiteX2" fmla="*/ 0 w 4555067"/>
                <a:gd name="connsiteY2" fmla="*/ 2562578 h 2562578"/>
                <a:gd name="connsiteX3" fmla="*/ 2026356 w 4555067"/>
                <a:gd name="connsiteY3" fmla="*/ 2562578 h 2562578"/>
                <a:gd name="connsiteX4" fmla="*/ 2037645 w 4555067"/>
                <a:gd name="connsiteY4" fmla="*/ 891822 h 2562578"/>
                <a:gd name="connsiteX5" fmla="*/ 4549423 w 4555067"/>
                <a:gd name="connsiteY5" fmla="*/ 886178 h 2562578"/>
                <a:gd name="connsiteX6" fmla="*/ 4555067 w 4555067"/>
                <a:gd name="connsiteY6" fmla="*/ 5645 h 2562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55067" h="2562578">
                  <a:moveTo>
                    <a:pt x="4555067" y="5645"/>
                  </a:moveTo>
                  <a:lnTo>
                    <a:pt x="33867" y="0"/>
                  </a:lnTo>
                  <a:lnTo>
                    <a:pt x="0" y="2562578"/>
                  </a:lnTo>
                  <a:lnTo>
                    <a:pt x="2026356" y="2562578"/>
                  </a:lnTo>
                  <a:lnTo>
                    <a:pt x="2037645" y="891822"/>
                  </a:lnTo>
                  <a:lnTo>
                    <a:pt x="4549423" y="886178"/>
                  </a:lnTo>
                  <a:cubicBezTo>
                    <a:pt x="4551304" y="592667"/>
                    <a:pt x="4553186" y="299156"/>
                    <a:pt x="4555067" y="5645"/>
                  </a:cubicBezTo>
                  <a:close/>
                </a:path>
              </a:pathLst>
            </a:custGeom>
            <a:solidFill>
              <a:schemeClr val="accent6">
                <a:lumMod val="20000"/>
                <a:lumOff val="80000"/>
                <a:alpha val="50000"/>
              </a:schemeClr>
            </a:solidFill>
            <a:ln w="6350">
              <a:solidFill>
                <a:schemeClr val="tx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1D9D252D-5786-304A-9414-9BB08740D9D2}"/>
                </a:ext>
              </a:extLst>
            </p:cNvPr>
            <p:cNvSpPr/>
            <p:nvPr/>
          </p:nvSpPr>
          <p:spPr>
            <a:xfrm>
              <a:off x="5999507" y="3139283"/>
              <a:ext cx="1877259" cy="514748"/>
            </a:xfrm>
            <a:prstGeom prst="roundRect">
              <a:avLst>
                <a:gd name="adj" fmla="val 5949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Rental Residential</a:t>
              </a:r>
            </a:p>
            <a:p>
              <a:pPr algn="ctr"/>
              <a:r>
                <a:rPr lang="en-US" sz="1050" dirty="0"/>
                <a:t>Long-term rental</a:t>
              </a:r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7566BCD9-A782-5A4E-9E3B-67DD16121B33}"/>
                </a:ext>
              </a:extLst>
            </p:cNvPr>
            <p:cNvSpPr/>
            <p:nvPr/>
          </p:nvSpPr>
          <p:spPr>
            <a:xfrm>
              <a:off x="3539564" y="3083334"/>
              <a:ext cx="1642164" cy="664772"/>
            </a:xfrm>
            <a:prstGeom prst="roundRect">
              <a:avLst>
                <a:gd name="adj" fmla="val 4162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Owned Residential</a:t>
              </a:r>
            </a:p>
          </p:txBody>
        </p:sp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200E895C-6F1E-9447-9AF9-19DB941354FC}"/>
                </a:ext>
              </a:extLst>
            </p:cNvPr>
            <p:cNvSpPr/>
            <p:nvPr/>
          </p:nvSpPr>
          <p:spPr>
            <a:xfrm>
              <a:off x="3539564" y="4471826"/>
              <a:ext cx="1642164" cy="664772"/>
            </a:xfrm>
            <a:prstGeom prst="roundRect">
              <a:avLst>
                <a:gd name="adj" fmla="val 6842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High occupancy residential </a:t>
              </a:r>
            </a:p>
          </p:txBody>
        </p:sp>
        <p:sp>
          <p:nvSpPr>
            <p:cNvPr id="33" name="Rounded Rectangle 32">
              <a:extLst>
                <a:ext uri="{FF2B5EF4-FFF2-40B4-BE49-F238E27FC236}">
                  <a16:creationId xmlns:a16="http://schemas.microsoft.com/office/drawing/2014/main" id="{8AE16EA4-832E-5440-B30E-FA89C7FC2FEC}"/>
                </a:ext>
              </a:extLst>
            </p:cNvPr>
            <p:cNvSpPr/>
            <p:nvPr/>
          </p:nvSpPr>
          <p:spPr>
            <a:xfrm>
              <a:off x="8279293" y="3007623"/>
              <a:ext cx="2043670" cy="778068"/>
            </a:xfrm>
            <a:prstGeom prst="roundRect">
              <a:avLst>
                <a:gd name="adj" fmla="val 5983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Low occupancy seasonal rental</a:t>
              </a:r>
            </a:p>
            <a:p>
              <a:pPr algn="ctr"/>
              <a:r>
                <a:rPr lang="en-US" sz="1050" dirty="0"/>
                <a:t>Short-term rental (Airbnb)</a:t>
              </a:r>
            </a:p>
          </p:txBody>
        </p:sp>
        <p:sp>
          <p:nvSpPr>
            <p:cNvPr id="84" name="Rounded Rectangle 83">
              <a:extLst>
                <a:ext uri="{FF2B5EF4-FFF2-40B4-BE49-F238E27FC236}">
                  <a16:creationId xmlns:a16="http://schemas.microsoft.com/office/drawing/2014/main" id="{55F6781C-A698-424C-A02B-031BF2F5DE34}"/>
                </a:ext>
              </a:extLst>
            </p:cNvPr>
            <p:cNvSpPr/>
            <p:nvPr/>
          </p:nvSpPr>
          <p:spPr>
            <a:xfrm>
              <a:off x="8297411" y="4459179"/>
              <a:ext cx="2043670" cy="664772"/>
            </a:xfrm>
            <a:prstGeom prst="roundRect">
              <a:avLst>
                <a:gd name="adj" fmla="val 5949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High occupancy seasonal rental</a:t>
              </a:r>
            </a:p>
          </p:txBody>
        </p:sp>
        <p:sp>
          <p:nvSpPr>
            <p:cNvPr id="39" name="Rounded Rectangle 38">
              <a:extLst>
                <a:ext uri="{FF2B5EF4-FFF2-40B4-BE49-F238E27FC236}">
                  <a16:creationId xmlns:a16="http://schemas.microsoft.com/office/drawing/2014/main" id="{F4F71315-CF31-6A4A-B06D-A959141C7295}"/>
                </a:ext>
              </a:extLst>
            </p:cNvPr>
            <p:cNvSpPr/>
            <p:nvPr/>
          </p:nvSpPr>
          <p:spPr>
            <a:xfrm>
              <a:off x="3164830" y="2161684"/>
              <a:ext cx="1920240" cy="182880"/>
            </a:xfrm>
            <a:prstGeom prst="roundRect">
              <a:avLst>
                <a:gd name="adj" fmla="val 5844"/>
              </a:avLst>
            </a:prstGeom>
            <a:solidFill>
              <a:schemeClr val="bg2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Static – does not evolve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380285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TextBox 129">
            <a:extLst>
              <a:ext uri="{FF2B5EF4-FFF2-40B4-BE49-F238E27FC236}">
                <a16:creationId xmlns:a16="http://schemas.microsoft.com/office/drawing/2014/main" id="{10E23864-9660-8F48-8C9F-615AFE31EA23}"/>
              </a:ext>
            </a:extLst>
          </p:cNvPr>
          <p:cNvSpPr txBox="1"/>
          <p:nvPr/>
        </p:nvSpPr>
        <p:spPr>
          <a:xfrm>
            <a:off x="255437" y="231521"/>
            <a:ext cx="28398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300"/>
              </a:spcAft>
            </a:pPr>
            <a:r>
              <a:rPr lang="en-US" sz="2000" b="1" dirty="0"/>
              <a:t>Agent-Driven Market</a:t>
            </a:r>
            <a:endParaRPr lang="en-US" sz="1100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52674DB-00AF-F345-8B1E-0C99196DAAAC}"/>
              </a:ext>
            </a:extLst>
          </p:cNvPr>
          <p:cNvGrpSpPr/>
          <p:nvPr/>
        </p:nvGrpSpPr>
        <p:grpSpPr>
          <a:xfrm>
            <a:off x="272338" y="813083"/>
            <a:ext cx="4067540" cy="2739211"/>
            <a:chOff x="114473" y="803066"/>
            <a:chExt cx="4067540" cy="2739211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143FB82-10CD-1942-9800-F5A4AC436396}"/>
                </a:ext>
              </a:extLst>
            </p:cNvPr>
            <p:cNvSpPr txBox="1"/>
            <p:nvPr/>
          </p:nvSpPr>
          <p:spPr>
            <a:xfrm>
              <a:off x="114473" y="803066"/>
              <a:ext cx="3990874" cy="273921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u="sng" dirty="0"/>
                <a:t>Individuals</a:t>
              </a:r>
            </a:p>
            <a:p>
              <a:endParaRPr lang="en-US" sz="1200" dirty="0"/>
            </a:p>
            <a:p>
              <a:r>
                <a:rPr lang="en-US" sz="1200" dirty="0"/>
                <a:t>Associated with </a:t>
              </a:r>
              <a:r>
                <a:rPr lang="en-US" sz="1200" i="1" dirty="0"/>
                <a:t>Owned Residential</a:t>
              </a:r>
              <a:r>
                <a:rPr lang="en-US" sz="1200" dirty="0"/>
                <a:t> land use</a:t>
              </a:r>
            </a:p>
            <a:p>
              <a:endParaRPr lang="en-US" sz="1200" dirty="0"/>
            </a:p>
            <a:p>
              <a:r>
                <a:rPr lang="en-US" sz="1200" u="sng" dirty="0"/>
                <a:t>Decisions:</a:t>
              </a:r>
            </a:p>
            <a:p>
              <a:pPr marL="228600" indent="-228600">
                <a:buFont typeface="+mj-lt"/>
                <a:buAutoNum type="arabicPeriod"/>
              </a:pPr>
              <a:r>
                <a:rPr lang="en-US" sz="1000" dirty="0"/>
                <a:t>No change</a:t>
              </a:r>
            </a:p>
            <a:p>
              <a:pPr marL="228600" indent="-228600">
                <a:buFont typeface="+mj-lt"/>
                <a:buAutoNum type="arabicPeriod"/>
              </a:pPr>
              <a:r>
                <a:rPr lang="en-US" sz="1000" dirty="0"/>
                <a:t>Purchase unoccupied property</a:t>
              </a:r>
            </a:p>
            <a:p>
              <a:pPr marL="228600" indent="-228600">
                <a:buFont typeface="+mj-lt"/>
                <a:buAutoNum type="arabicPeriod"/>
              </a:pPr>
              <a:endParaRPr lang="en-US" sz="1000" dirty="0"/>
            </a:p>
            <a:p>
              <a:pPr marL="228600" indent="-228600">
                <a:buFont typeface="+mj-lt"/>
                <a:buAutoNum type="arabicPeriod"/>
              </a:pPr>
              <a:r>
                <a:rPr lang="en-US" sz="1000" dirty="0"/>
                <a:t>Purchase property from landlord</a:t>
              </a:r>
            </a:p>
            <a:p>
              <a:pPr marL="411480" lvl="1" indent="-137160">
                <a:buFont typeface="Arial" panose="020B0604020202020204" pitchFamily="34" charset="0"/>
                <a:buChar char="•"/>
              </a:pPr>
              <a:r>
                <a:rPr lang="en-US" sz="1000" dirty="0"/>
                <a:t>Purchase agreement with landlord (L5)</a:t>
              </a:r>
            </a:p>
            <a:p>
              <a:pPr marL="228600" indent="-228600">
                <a:buFont typeface="+mj-lt"/>
                <a:buAutoNum type="arabicPeriod"/>
              </a:pPr>
              <a:r>
                <a:rPr lang="en-US" sz="1000" dirty="0"/>
                <a:t>Sell property to landlord</a:t>
              </a:r>
            </a:p>
            <a:p>
              <a:pPr marL="411480" lvl="1" indent="-137160">
                <a:buFont typeface="Arial" panose="020B0604020202020204" pitchFamily="34" charset="0"/>
                <a:buChar char="•"/>
              </a:pPr>
              <a:r>
                <a:rPr lang="en-US" sz="1000" dirty="0"/>
                <a:t>Selling agreement with landlord (L4)</a:t>
              </a:r>
            </a:p>
            <a:p>
              <a:pPr marL="228600" indent="-228600">
                <a:buFont typeface="+mj-lt"/>
                <a:buAutoNum type="arabicPeriod"/>
              </a:pPr>
              <a:endParaRPr lang="en-US" sz="1000" dirty="0"/>
            </a:p>
            <a:p>
              <a:pPr marL="228600" indent="-228600">
                <a:buFont typeface="+mj-lt"/>
                <a:buAutoNum type="arabicPeriod"/>
              </a:pPr>
              <a:r>
                <a:rPr lang="en-US" sz="1000" dirty="0"/>
                <a:t>Sell property to developer</a:t>
              </a:r>
            </a:p>
            <a:p>
              <a:pPr marL="411480" lvl="1" indent="-137160">
                <a:buFont typeface="Arial" panose="020B0604020202020204" pitchFamily="34" charset="0"/>
                <a:buChar char="•"/>
              </a:pPr>
              <a:r>
                <a:rPr lang="en-US" sz="1000" dirty="0"/>
                <a:t>Selling agreement with developer (D4)</a:t>
              </a:r>
            </a:p>
            <a:p>
              <a:pPr marL="411480" lvl="1" indent="-137160">
                <a:buFont typeface="Arial" panose="020B0604020202020204" pitchFamily="34" charset="0"/>
                <a:buChar char="•"/>
              </a:pPr>
              <a:endParaRPr lang="en-US" sz="1200" dirty="0"/>
            </a:p>
          </p:txBody>
        </p:sp>
        <p:sp>
          <p:nvSpPr>
            <p:cNvPr id="6" name="Right Brace 5">
              <a:extLst>
                <a:ext uri="{FF2B5EF4-FFF2-40B4-BE49-F238E27FC236}">
                  <a16:creationId xmlns:a16="http://schemas.microsoft.com/office/drawing/2014/main" id="{946755E6-C8DB-144F-8CBD-9F1382F611B2}"/>
                </a:ext>
              </a:extLst>
            </p:cNvPr>
            <p:cNvSpPr/>
            <p:nvPr/>
          </p:nvSpPr>
          <p:spPr>
            <a:xfrm>
              <a:off x="2349012" y="2195803"/>
              <a:ext cx="742423" cy="669456"/>
            </a:xfrm>
            <a:prstGeom prst="rightBrac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ight Brace 88">
              <a:extLst>
                <a:ext uri="{FF2B5EF4-FFF2-40B4-BE49-F238E27FC236}">
                  <a16:creationId xmlns:a16="http://schemas.microsoft.com/office/drawing/2014/main" id="{8EEEDC66-A1AC-DE47-8861-998FE32B0064}"/>
                </a:ext>
              </a:extLst>
            </p:cNvPr>
            <p:cNvSpPr/>
            <p:nvPr/>
          </p:nvSpPr>
          <p:spPr>
            <a:xfrm>
              <a:off x="2392854" y="2950991"/>
              <a:ext cx="611828" cy="485238"/>
            </a:xfrm>
            <a:prstGeom prst="rightBrac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ight Brace 89">
              <a:extLst>
                <a:ext uri="{FF2B5EF4-FFF2-40B4-BE49-F238E27FC236}">
                  <a16:creationId xmlns:a16="http://schemas.microsoft.com/office/drawing/2014/main" id="{DE7B2B9B-F8C2-5C43-B252-0CBB1B48D0D3}"/>
                </a:ext>
              </a:extLst>
            </p:cNvPr>
            <p:cNvSpPr/>
            <p:nvPr/>
          </p:nvSpPr>
          <p:spPr>
            <a:xfrm>
              <a:off x="2114635" y="1750713"/>
              <a:ext cx="504602" cy="307591"/>
            </a:xfrm>
            <a:prstGeom prst="rightBrac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8319432-C8D7-CE4B-8DC8-75240D660D5C}"/>
                </a:ext>
              </a:extLst>
            </p:cNvPr>
            <p:cNvSpPr txBox="1"/>
            <p:nvPr/>
          </p:nvSpPr>
          <p:spPr>
            <a:xfrm>
              <a:off x="2595257" y="1693027"/>
              <a:ext cx="100361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Interaction with self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919E2799-A73B-D74D-BC3C-D283F15F702D}"/>
                </a:ext>
              </a:extLst>
            </p:cNvPr>
            <p:cNvSpPr txBox="1"/>
            <p:nvPr/>
          </p:nvSpPr>
          <p:spPr>
            <a:xfrm>
              <a:off x="3051277" y="2338782"/>
              <a:ext cx="113073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Interaction with landlord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34E559D9-3B0A-884F-8D12-8FB81119716F}"/>
                </a:ext>
              </a:extLst>
            </p:cNvPr>
            <p:cNvSpPr txBox="1"/>
            <p:nvPr/>
          </p:nvSpPr>
          <p:spPr>
            <a:xfrm>
              <a:off x="2937436" y="2983098"/>
              <a:ext cx="113073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Interaction with developer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1EB1173-B69C-7C4E-AB05-AACF54BDFB59}"/>
              </a:ext>
            </a:extLst>
          </p:cNvPr>
          <p:cNvGrpSpPr/>
          <p:nvPr/>
        </p:nvGrpSpPr>
        <p:grpSpPr>
          <a:xfrm>
            <a:off x="255437" y="3788607"/>
            <a:ext cx="4510197" cy="2862322"/>
            <a:chOff x="114473" y="3748479"/>
            <a:chExt cx="4510197" cy="286232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171A2B75-9A29-D940-A29F-148F263DA450}"/>
                </a:ext>
              </a:extLst>
            </p:cNvPr>
            <p:cNvSpPr txBox="1"/>
            <p:nvPr/>
          </p:nvSpPr>
          <p:spPr>
            <a:xfrm>
              <a:off x="114473" y="3748479"/>
              <a:ext cx="4286174" cy="2862322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u="sng" dirty="0"/>
                <a:t>Landlords</a:t>
              </a:r>
            </a:p>
            <a:p>
              <a:endParaRPr lang="en-US" sz="1200" dirty="0"/>
            </a:p>
            <a:p>
              <a:r>
                <a:rPr lang="en-US" sz="1200" dirty="0"/>
                <a:t>Associated with </a:t>
              </a:r>
              <a:r>
                <a:rPr lang="en-US" sz="1200" i="1" dirty="0"/>
                <a:t>Rental Residential</a:t>
              </a:r>
              <a:r>
                <a:rPr lang="en-US" sz="1200" dirty="0"/>
                <a:t> and </a:t>
              </a:r>
              <a:r>
                <a:rPr lang="en-US" sz="1200" i="1" dirty="0"/>
                <a:t>LOSR</a:t>
              </a:r>
            </a:p>
            <a:p>
              <a:endParaRPr lang="en-US" sz="1200" dirty="0"/>
            </a:p>
            <a:p>
              <a:r>
                <a:rPr lang="en-US" sz="1200" u="sng" dirty="0"/>
                <a:t>Decisions</a:t>
              </a:r>
              <a:r>
                <a:rPr lang="en-US" sz="1200" dirty="0"/>
                <a:t>:</a:t>
              </a:r>
            </a:p>
            <a:p>
              <a:pPr marL="228600" indent="-228600">
                <a:buFont typeface="+mj-lt"/>
                <a:buAutoNum type="arabicPeriod"/>
              </a:pPr>
              <a:r>
                <a:rPr lang="en-US" sz="1000" dirty="0"/>
                <a:t>No change</a:t>
              </a:r>
            </a:p>
            <a:p>
              <a:pPr marL="228600" indent="-228600">
                <a:buFont typeface="+mj-lt"/>
                <a:buAutoNum type="arabicPeriod"/>
              </a:pPr>
              <a:r>
                <a:rPr lang="en-US" sz="1000" dirty="0"/>
                <a:t>Transition parcel between </a:t>
              </a:r>
              <a:r>
                <a:rPr lang="en-US" sz="1000" i="1" dirty="0"/>
                <a:t>Rental Residential</a:t>
              </a:r>
              <a:r>
                <a:rPr lang="en-US" sz="1000" dirty="0"/>
                <a:t> and </a:t>
              </a:r>
              <a:r>
                <a:rPr lang="en-US" sz="1000" i="1" dirty="0"/>
                <a:t>LOSR</a:t>
              </a:r>
            </a:p>
            <a:p>
              <a:pPr marL="685800" lvl="1" indent="-228600">
                <a:buFont typeface="Arial" panose="020B0604020202020204" pitchFamily="34" charset="0"/>
                <a:buChar char="•"/>
              </a:pPr>
              <a:r>
                <a:rPr lang="en-US" sz="1000" dirty="0"/>
                <a:t>Driven by resident/tourist numbers</a:t>
              </a:r>
            </a:p>
            <a:p>
              <a:pPr marL="228600" indent="-228600">
                <a:buFont typeface="+mj-lt"/>
                <a:buAutoNum type="arabicPeriod"/>
              </a:pPr>
              <a:r>
                <a:rPr lang="en-US" sz="1000" dirty="0"/>
                <a:t>Purchase unoccupied property</a:t>
              </a:r>
            </a:p>
            <a:p>
              <a:pPr marL="228600" indent="-228600">
                <a:buFont typeface="+mj-lt"/>
                <a:buAutoNum type="arabicPeriod"/>
              </a:pPr>
              <a:endParaRPr lang="en-US" sz="1000" dirty="0"/>
            </a:p>
            <a:p>
              <a:pPr marL="228600" indent="-228600">
                <a:buFont typeface="+mj-lt"/>
                <a:buAutoNum type="arabicPeriod"/>
              </a:pPr>
              <a:r>
                <a:rPr lang="en-US" sz="1000" dirty="0"/>
                <a:t>Purchase property from individual</a:t>
              </a:r>
            </a:p>
            <a:p>
              <a:pPr marL="411480" lvl="1" indent="-137160">
                <a:buFont typeface="Arial" panose="020B0604020202020204" pitchFamily="34" charset="0"/>
                <a:buChar char="•"/>
              </a:pPr>
              <a:r>
                <a:rPr lang="en-US" sz="1000" dirty="0"/>
                <a:t>Purchase agreement with individual (I4)</a:t>
              </a:r>
            </a:p>
            <a:p>
              <a:pPr marL="228600" indent="-228600">
                <a:buFont typeface="+mj-lt"/>
                <a:buAutoNum type="arabicPeriod"/>
              </a:pPr>
              <a:r>
                <a:rPr lang="en-US" sz="1000" dirty="0"/>
                <a:t>Sell property to individual </a:t>
              </a:r>
            </a:p>
            <a:p>
              <a:pPr marL="411480" lvl="1" indent="-137160">
                <a:buFont typeface="Arial" panose="020B0604020202020204" pitchFamily="34" charset="0"/>
                <a:buChar char="•"/>
              </a:pPr>
              <a:r>
                <a:rPr lang="en-US" sz="1000" dirty="0"/>
                <a:t>Selling agreement with individual (I3)</a:t>
              </a:r>
            </a:p>
            <a:p>
              <a:pPr marL="228600" indent="-228600">
                <a:buFont typeface="+mj-lt"/>
                <a:buAutoNum type="arabicPeriod"/>
              </a:pPr>
              <a:endParaRPr lang="en-US" sz="1000" dirty="0"/>
            </a:p>
            <a:p>
              <a:pPr marL="228600" indent="-228600">
                <a:buFont typeface="+mj-lt"/>
                <a:buAutoNum type="arabicPeriod"/>
              </a:pPr>
              <a:r>
                <a:rPr lang="en-US" sz="1000" dirty="0"/>
                <a:t>Sell property to developer</a:t>
              </a:r>
            </a:p>
            <a:p>
              <a:pPr marL="411480" lvl="1" indent="-137160">
                <a:buFont typeface="Arial" panose="020B0604020202020204" pitchFamily="34" charset="0"/>
                <a:buChar char="•"/>
              </a:pPr>
              <a:r>
                <a:rPr lang="en-US" sz="1000" dirty="0"/>
                <a:t>Selling agreement with developer (D5)</a:t>
              </a:r>
            </a:p>
          </p:txBody>
        </p:sp>
        <p:sp>
          <p:nvSpPr>
            <p:cNvPr id="93" name="Right Brace 92">
              <a:extLst>
                <a:ext uri="{FF2B5EF4-FFF2-40B4-BE49-F238E27FC236}">
                  <a16:creationId xmlns:a16="http://schemas.microsoft.com/office/drawing/2014/main" id="{6B857B07-2921-F849-B28C-2EC8C62BB56F}"/>
                </a:ext>
              </a:extLst>
            </p:cNvPr>
            <p:cNvSpPr/>
            <p:nvPr/>
          </p:nvSpPr>
          <p:spPr>
            <a:xfrm>
              <a:off x="2527487" y="5426749"/>
              <a:ext cx="742423" cy="669852"/>
            </a:xfrm>
            <a:prstGeom prst="rightBrac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Right Brace 93">
              <a:extLst>
                <a:ext uri="{FF2B5EF4-FFF2-40B4-BE49-F238E27FC236}">
                  <a16:creationId xmlns:a16="http://schemas.microsoft.com/office/drawing/2014/main" id="{11F2A1F3-35F9-2946-858A-082CD93A2CC9}"/>
                </a:ext>
              </a:extLst>
            </p:cNvPr>
            <p:cNvSpPr/>
            <p:nvPr/>
          </p:nvSpPr>
          <p:spPr>
            <a:xfrm>
              <a:off x="2379490" y="6218915"/>
              <a:ext cx="611828" cy="356719"/>
            </a:xfrm>
            <a:prstGeom prst="rightBrac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Right Brace 94">
              <a:extLst>
                <a:ext uri="{FF2B5EF4-FFF2-40B4-BE49-F238E27FC236}">
                  <a16:creationId xmlns:a16="http://schemas.microsoft.com/office/drawing/2014/main" id="{F904484D-D1E5-D54B-90F0-03E51C70802E}"/>
                </a:ext>
              </a:extLst>
            </p:cNvPr>
            <p:cNvSpPr/>
            <p:nvPr/>
          </p:nvSpPr>
          <p:spPr>
            <a:xfrm>
              <a:off x="3058429" y="4638746"/>
              <a:ext cx="611828" cy="606551"/>
            </a:xfrm>
            <a:prstGeom prst="rightBrac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82BD3631-81C3-DD47-82CE-46561E2BE168}"/>
                </a:ext>
              </a:extLst>
            </p:cNvPr>
            <p:cNvSpPr txBox="1"/>
            <p:nvPr/>
          </p:nvSpPr>
          <p:spPr>
            <a:xfrm>
              <a:off x="3621060" y="4741966"/>
              <a:ext cx="100361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Interaction with self</a:t>
              </a: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7F85418A-FA90-9547-A0CC-E1FF0A0B0FA1}"/>
                </a:ext>
              </a:extLst>
            </p:cNvPr>
            <p:cNvSpPr txBox="1"/>
            <p:nvPr/>
          </p:nvSpPr>
          <p:spPr>
            <a:xfrm>
              <a:off x="3269910" y="5561620"/>
              <a:ext cx="113073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Interaction with individual</a:t>
              </a: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150F020B-E431-7644-B601-55310BDC91A7}"/>
                </a:ext>
              </a:extLst>
            </p:cNvPr>
            <p:cNvSpPr txBox="1"/>
            <p:nvPr/>
          </p:nvSpPr>
          <p:spPr>
            <a:xfrm>
              <a:off x="2947176" y="6203163"/>
              <a:ext cx="113073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Interaction with developer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1B1162B-5879-F446-B685-F3C5B400BD3F}"/>
              </a:ext>
            </a:extLst>
          </p:cNvPr>
          <p:cNvGrpSpPr/>
          <p:nvPr/>
        </p:nvGrpSpPr>
        <p:grpSpPr>
          <a:xfrm>
            <a:off x="4787033" y="3788607"/>
            <a:ext cx="4286174" cy="2554545"/>
            <a:chOff x="7616835" y="4057925"/>
            <a:chExt cx="4286174" cy="2554545"/>
          </a:xfrm>
        </p:grpSpPr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CF5BAC01-206A-844C-82D3-BDB0D6221B0E}"/>
                </a:ext>
              </a:extLst>
            </p:cNvPr>
            <p:cNvSpPr txBox="1"/>
            <p:nvPr/>
          </p:nvSpPr>
          <p:spPr>
            <a:xfrm>
              <a:off x="7616835" y="4057925"/>
              <a:ext cx="4286174" cy="2554545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u="sng" dirty="0"/>
                <a:t>Developers</a:t>
              </a:r>
            </a:p>
            <a:p>
              <a:endParaRPr lang="en-US" sz="1200" dirty="0"/>
            </a:p>
            <a:p>
              <a:r>
                <a:rPr lang="en-US" sz="1200" dirty="0"/>
                <a:t>Associated with </a:t>
              </a:r>
              <a:r>
                <a:rPr lang="en-US" sz="1200" i="1" dirty="0"/>
                <a:t>HOR</a:t>
              </a:r>
              <a:r>
                <a:rPr lang="en-US" sz="1200" dirty="0"/>
                <a:t>, </a:t>
              </a:r>
              <a:r>
                <a:rPr lang="en-US" sz="1200" i="1" dirty="0"/>
                <a:t>Commercial, </a:t>
              </a:r>
              <a:r>
                <a:rPr lang="en-US" sz="1200" dirty="0"/>
                <a:t>and</a:t>
              </a:r>
              <a:r>
                <a:rPr lang="en-US" sz="1200" i="1" dirty="0"/>
                <a:t> HOSR</a:t>
              </a:r>
            </a:p>
            <a:p>
              <a:endParaRPr lang="en-US" sz="1200" dirty="0"/>
            </a:p>
            <a:p>
              <a:r>
                <a:rPr lang="en-US" sz="1200" u="sng" dirty="0"/>
                <a:t>Decisions</a:t>
              </a:r>
              <a:r>
                <a:rPr lang="en-US" sz="1200" dirty="0"/>
                <a:t>:</a:t>
              </a:r>
            </a:p>
            <a:p>
              <a:pPr marL="228600" indent="-228600">
                <a:buFont typeface="+mj-lt"/>
                <a:buAutoNum type="arabicPeriod"/>
              </a:pPr>
              <a:r>
                <a:rPr lang="en-US" sz="1000" dirty="0"/>
                <a:t>No change</a:t>
              </a:r>
            </a:p>
            <a:p>
              <a:pPr marL="228600" indent="-228600">
                <a:buFont typeface="+mj-lt"/>
                <a:buAutoNum type="arabicPeriod"/>
              </a:pPr>
              <a:r>
                <a:rPr lang="en-US" sz="1000" dirty="0"/>
                <a:t>Transition parcel from commercial to HOSR</a:t>
              </a:r>
              <a:endParaRPr lang="en-US" sz="1000" i="1" dirty="0"/>
            </a:p>
            <a:p>
              <a:pPr marL="685800" lvl="1" indent="-228600">
                <a:buFont typeface="Arial" panose="020B0604020202020204" pitchFamily="34" charset="0"/>
                <a:buChar char="•"/>
              </a:pPr>
              <a:r>
                <a:rPr lang="en-US" sz="1000" dirty="0"/>
                <a:t>Driven by resident/tourist numbers</a:t>
              </a:r>
            </a:p>
            <a:p>
              <a:pPr marL="228600" indent="-228600">
                <a:buFont typeface="+mj-lt"/>
                <a:buAutoNum type="arabicPeriod"/>
              </a:pPr>
              <a:r>
                <a:rPr lang="en-US" sz="1000" dirty="0"/>
                <a:t>Purchase unoccupied property</a:t>
              </a:r>
            </a:p>
            <a:p>
              <a:pPr marL="228600" indent="-228600">
                <a:buFont typeface="+mj-lt"/>
                <a:buAutoNum type="arabicPeriod"/>
              </a:pPr>
              <a:endParaRPr lang="en-US" sz="1000" dirty="0"/>
            </a:p>
            <a:p>
              <a:pPr marL="228600" indent="-228600">
                <a:buFont typeface="+mj-lt"/>
                <a:buAutoNum type="arabicPeriod"/>
              </a:pPr>
              <a:r>
                <a:rPr lang="en-US" sz="1000" dirty="0"/>
                <a:t>Purchase property from individual</a:t>
              </a:r>
            </a:p>
            <a:p>
              <a:pPr marL="411480" lvl="1" indent="-137160">
                <a:buFont typeface="Arial" panose="020B0604020202020204" pitchFamily="34" charset="0"/>
                <a:buChar char="•"/>
              </a:pPr>
              <a:r>
                <a:rPr lang="en-US" sz="1000" dirty="0"/>
                <a:t>Purchase agreement with individual (I5)</a:t>
              </a:r>
            </a:p>
            <a:p>
              <a:pPr marL="228600" indent="-228600">
                <a:buFont typeface="+mj-lt"/>
                <a:buAutoNum type="arabicPeriod"/>
              </a:pPr>
              <a:endParaRPr lang="en-US" sz="1000" dirty="0"/>
            </a:p>
            <a:p>
              <a:pPr marL="228600" indent="-228600">
                <a:buFont typeface="+mj-lt"/>
                <a:buAutoNum type="arabicPeriod"/>
              </a:pPr>
              <a:r>
                <a:rPr lang="en-US" sz="1000" dirty="0"/>
                <a:t>Purchase property from landlord</a:t>
              </a:r>
            </a:p>
            <a:p>
              <a:pPr marL="411480" lvl="1" indent="-137160">
                <a:buFont typeface="Arial" panose="020B0604020202020204" pitchFamily="34" charset="0"/>
                <a:buChar char="•"/>
              </a:pPr>
              <a:r>
                <a:rPr lang="en-US" sz="1000" dirty="0"/>
                <a:t>Purchase agreement with landlord (L6)</a:t>
              </a:r>
            </a:p>
          </p:txBody>
        </p:sp>
        <p:sp>
          <p:nvSpPr>
            <p:cNvPr id="100" name="Right Brace 99">
              <a:extLst>
                <a:ext uri="{FF2B5EF4-FFF2-40B4-BE49-F238E27FC236}">
                  <a16:creationId xmlns:a16="http://schemas.microsoft.com/office/drawing/2014/main" id="{B2C6A0EA-2E03-DC40-B8BD-585909D865C0}"/>
                </a:ext>
              </a:extLst>
            </p:cNvPr>
            <p:cNvSpPr/>
            <p:nvPr/>
          </p:nvSpPr>
          <p:spPr>
            <a:xfrm>
              <a:off x="10029849" y="5736195"/>
              <a:ext cx="742423" cy="400110"/>
            </a:xfrm>
            <a:prstGeom prst="rightBrac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Right Brace 100">
              <a:extLst>
                <a:ext uri="{FF2B5EF4-FFF2-40B4-BE49-F238E27FC236}">
                  <a16:creationId xmlns:a16="http://schemas.microsoft.com/office/drawing/2014/main" id="{FA0C80DC-9313-644E-A35A-83D8DEE37645}"/>
                </a:ext>
              </a:extLst>
            </p:cNvPr>
            <p:cNvSpPr/>
            <p:nvPr/>
          </p:nvSpPr>
          <p:spPr>
            <a:xfrm>
              <a:off x="10048876" y="6217752"/>
              <a:ext cx="611828" cy="356719"/>
            </a:xfrm>
            <a:prstGeom prst="rightBrac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Right Brace 101">
              <a:extLst>
                <a:ext uri="{FF2B5EF4-FFF2-40B4-BE49-F238E27FC236}">
                  <a16:creationId xmlns:a16="http://schemas.microsoft.com/office/drawing/2014/main" id="{3C3FE2BA-D56B-FC40-8EC0-83972887D278}"/>
                </a:ext>
              </a:extLst>
            </p:cNvPr>
            <p:cNvSpPr/>
            <p:nvPr/>
          </p:nvSpPr>
          <p:spPr>
            <a:xfrm>
              <a:off x="10023238" y="5019566"/>
              <a:ext cx="611828" cy="606551"/>
            </a:xfrm>
            <a:prstGeom prst="rightBrac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A5C95D43-679F-6041-83A0-237D15160820}"/>
                </a:ext>
              </a:extLst>
            </p:cNvPr>
            <p:cNvSpPr txBox="1"/>
            <p:nvPr/>
          </p:nvSpPr>
          <p:spPr>
            <a:xfrm>
              <a:off x="10594871" y="5126540"/>
              <a:ext cx="100361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Interaction with self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B3D51D0F-C4F1-9941-B271-2F32328460F2}"/>
                </a:ext>
              </a:extLst>
            </p:cNvPr>
            <p:cNvSpPr txBox="1"/>
            <p:nvPr/>
          </p:nvSpPr>
          <p:spPr>
            <a:xfrm>
              <a:off x="10714859" y="5727356"/>
              <a:ext cx="113073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Interaction with individual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3005EFA2-C971-7B46-AF2E-EEBA74D9CDF1}"/>
                </a:ext>
              </a:extLst>
            </p:cNvPr>
            <p:cNvSpPr txBox="1"/>
            <p:nvPr/>
          </p:nvSpPr>
          <p:spPr>
            <a:xfrm>
              <a:off x="10611963" y="6185659"/>
              <a:ext cx="113073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Interaction with landlord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FF7688DB-8939-5B44-A1A1-98F8D0045C42}"/>
              </a:ext>
            </a:extLst>
          </p:cNvPr>
          <p:cNvGrpSpPr>
            <a:grpSpLocks noChangeAspect="1"/>
          </p:cNvGrpSpPr>
          <p:nvPr/>
        </p:nvGrpSpPr>
        <p:grpSpPr>
          <a:xfrm>
            <a:off x="5257886" y="137441"/>
            <a:ext cx="6314003" cy="3414853"/>
            <a:chOff x="4123119" y="346364"/>
            <a:chExt cx="7448770" cy="4028578"/>
          </a:xfrm>
        </p:grpSpPr>
        <p:sp>
          <p:nvSpPr>
            <p:cNvPr id="50" name="Rounded Rectangle 49">
              <a:extLst>
                <a:ext uri="{FF2B5EF4-FFF2-40B4-BE49-F238E27FC236}">
                  <a16:creationId xmlns:a16="http://schemas.microsoft.com/office/drawing/2014/main" id="{681548B4-4A07-B14A-A2CE-730F5541F5B4}"/>
                </a:ext>
              </a:extLst>
            </p:cNvPr>
            <p:cNvSpPr/>
            <p:nvPr/>
          </p:nvSpPr>
          <p:spPr>
            <a:xfrm>
              <a:off x="4123119" y="346364"/>
              <a:ext cx="1920240" cy="182880"/>
            </a:xfrm>
            <a:prstGeom prst="roundRect">
              <a:avLst>
                <a:gd name="adj" fmla="val 8425"/>
              </a:avLst>
            </a:prstGeom>
            <a:solidFill>
              <a:schemeClr val="accent4">
                <a:lumMod val="20000"/>
                <a:lumOff val="80000"/>
                <a:alpha val="50000"/>
              </a:schemeClr>
            </a:solidFill>
            <a:ln w="6350"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Driven by tourist population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A80335DD-74B4-314B-96E6-9A9BCC37A774}"/>
                </a:ext>
              </a:extLst>
            </p:cNvPr>
            <p:cNvSpPr/>
            <p:nvPr/>
          </p:nvSpPr>
          <p:spPr>
            <a:xfrm>
              <a:off x="4123119" y="1298926"/>
              <a:ext cx="2363678" cy="137947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200" dirty="0">
                  <a:solidFill>
                    <a:schemeClr val="tx1"/>
                  </a:solidFill>
                </a:rPr>
                <a:t>Individual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394C90A0-7928-8246-9A2F-81DE3C497E9D}"/>
                </a:ext>
              </a:extLst>
            </p:cNvPr>
            <p:cNvSpPr/>
            <p:nvPr/>
          </p:nvSpPr>
          <p:spPr>
            <a:xfrm>
              <a:off x="4123119" y="3051676"/>
              <a:ext cx="7448770" cy="132326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Developer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72A77565-6CA5-C041-A696-4361D3A6F4C2}"/>
                </a:ext>
              </a:extLst>
            </p:cNvPr>
            <p:cNvSpPr/>
            <p:nvPr/>
          </p:nvSpPr>
          <p:spPr>
            <a:xfrm>
              <a:off x="6826237" y="1298927"/>
              <a:ext cx="4743790" cy="137947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200" dirty="0">
                  <a:solidFill>
                    <a:schemeClr val="tx1"/>
                  </a:solidFill>
                </a:rPr>
                <a:t>Landlord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54" name="Elbow Connector 53">
              <a:extLst>
                <a:ext uri="{FF2B5EF4-FFF2-40B4-BE49-F238E27FC236}">
                  <a16:creationId xmlns:a16="http://schemas.microsoft.com/office/drawing/2014/main" id="{0F6834EC-C098-1B4A-85C0-6D86B7EDF106}"/>
                </a:ext>
              </a:extLst>
            </p:cNvPr>
            <p:cNvCxnSpPr>
              <a:cxnSpLocks/>
              <a:stCxn id="57" idx="2"/>
              <a:endCxn id="51" idx="0"/>
            </p:cNvCxnSpPr>
            <p:nvPr/>
          </p:nvCxnSpPr>
          <p:spPr>
            <a:xfrm rot="5400000">
              <a:off x="6162376" y="168155"/>
              <a:ext cx="273354" cy="1988189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Elbow Connector 54">
              <a:extLst>
                <a:ext uri="{FF2B5EF4-FFF2-40B4-BE49-F238E27FC236}">
                  <a16:creationId xmlns:a16="http://schemas.microsoft.com/office/drawing/2014/main" id="{486C9C62-FDDE-5145-98BA-3C1CAC9A857B}"/>
                </a:ext>
              </a:extLst>
            </p:cNvPr>
            <p:cNvCxnSpPr>
              <a:cxnSpLocks/>
              <a:stCxn id="57" idx="3"/>
              <a:endCxn id="52" idx="3"/>
            </p:cNvCxnSpPr>
            <p:nvPr/>
          </p:nvCxnSpPr>
          <p:spPr>
            <a:xfrm>
              <a:off x="8215745" y="693186"/>
              <a:ext cx="3356144" cy="3020123"/>
            </a:xfrm>
            <a:prstGeom prst="bentConnector3">
              <a:avLst>
                <a:gd name="adj1" fmla="val 106811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A3965FAE-2C61-BE42-BAED-D2CD9DC91181}"/>
                </a:ext>
              </a:extLst>
            </p:cNvPr>
            <p:cNvCxnSpPr>
              <a:cxnSpLocks/>
              <a:stCxn id="84" idx="3"/>
              <a:endCxn id="108" idx="1"/>
            </p:cNvCxnSpPr>
            <p:nvPr/>
          </p:nvCxnSpPr>
          <p:spPr>
            <a:xfrm flipV="1">
              <a:off x="8835055" y="2121052"/>
              <a:ext cx="402527" cy="1981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Rounded Rectangle 56">
              <a:extLst>
                <a:ext uri="{FF2B5EF4-FFF2-40B4-BE49-F238E27FC236}">
                  <a16:creationId xmlns:a16="http://schemas.microsoft.com/office/drawing/2014/main" id="{FAE7DDC1-2C22-0741-A728-37E863F1B262}"/>
                </a:ext>
              </a:extLst>
            </p:cNvPr>
            <p:cNvSpPr/>
            <p:nvPr/>
          </p:nvSpPr>
          <p:spPr>
            <a:xfrm>
              <a:off x="6370549" y="360800"/>
              <a:ext cx="1845196" cy="664772"/>
            </a:xfrm>
            <a:prstGeom prst="roundRect">
              <a:avLst>
                <a:gd name="adj" fmla="val 5726"/>
              </a:avLst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Unoccupied</a:t>
              </a:r>
            </a:p>
          </p:txBody>
        </p: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70231275-7058-5D4F-BA68-722852F761A3}"/>
                </a:ext>
              </a:extLst>
            </p:cNvPr>
            <p:cNvCxnSpPr>
              <a:cxnSpLocks/>
              <a:stCxn id="53" idx="1"/>
              <a:endCxn id="51" idx="3"/>
            </p:cNvCxnSpPr>
            <p:nvPr/>
          </p:nvCxnSpPr>
          <p:spPr>
            <a:xfrm flipH="1" flipV="1">
              <a:off x="6486797" y="1988664"/>
              <a:ext cx="339440" cy="1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Elbow Connector 58">
              <a:extLst>
                <a:ext uri="{FF2B5EF4-FFF2-40B4-BE49-F238E27FC236}">
                  <a16:creationId xmlns:a16="http://schemas.microsoft.com/office/drawing/2014/main" id="{987B14B1-E7DE-5A4F-BA0C-548FD964A62F}"/>
                </a:ext>
              </a:extLst>
            </p:cNvPr>
            <p:cNvCxnSpPr>
              <a:cxnSpLocks/>
              <a:stCxn id="57" idx="2"/>
              <a:endCxn id="53" idx="0"/>
            </p:cNvCxnSpPr>
            <p:nvPr/>
          </p:nvCxnSpPr>
          <p:spPr>
            <a:xfrm rot="16200000" flipH="1">
              <a:off x="8108962" y="209756"/>
              <a:ext cx="273355" cy="1904985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Elbow Connector 59">
              <a:extLst>
                <a:ext uri="{FF2B5EF4-FFF2-40B4-BE49-F238E27FC236}">
                  <a16:creationId xmlns:a16="http://schemas.microsoft.com/office/drawing/2014/main" id="{DAEBAFE6-B368-6443-91B7-20C582B88B15}"/>
                </a:ext>
              </a:extLst>
            </p:cNvPr>
            <p:cNvCxnSpPr>
              <a:cxnSpLocks/>
              <a:stCxn id="51" idx="2"/>
              <a:endCxn id="52" idx="0"/>
            </p:cNvCxnSpPr>
            <p:nvPr/>
          </p:nvCxnSpPr>
          <p:spPr>
            <a:xfrm rot="16200000" flipH="1">
              <a:off x="6389594" y="1593765"/>
              <a:ext cx="373275" cy="2542546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Elbow Connector 60">
              <a:extLst>
                <a:ext uri="{FF2B5EF4-FFF2-40B4-BE49-F238E27FC236}">
                  <a16:creationId xmlns:a16="http://schemas.microsoft.com/office/drawing/2014/main" id="{D66865CA-9CF5-4E4F-BD86-8CB335BA2A0A}"/>
                </a:ext>
              </a:extLst>
            </p:cNvPr>
            <p:cNvCxnSpPr>
              <a:cxnSpLocks/>
              <a:stCxn id="53" idx="2"/>
              <a:endCxn id="52" idx="0"/>
            </p:cNvCxnSpPr>
            <p:nvPr/>
          </p:nvCxnSpPr>
          <p:spPr>
            <a:xfrm rot="5400000">
              <a:off x="8336181" y="2189725"/>
              <a:ext cx="373274" cy="1350628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Rounded Rectangle 61">
              <a:extLst>
                <a:ext uri="{FF2B5EF4-FFF2-40B4-BE49-F238E27FC236}">
                  <a16:creationId xmlns:a16="http://schemas.microsoft.com/office/drawing/2014/main" id="{C09D4F64-D5C9-FC44-BAEB-9238817E0579}"/>
                </a:ext>
              </a:extLst>
            </p:cNvPr>
            <p:cNvSpPr/>
            <p:nvPr/>
          </p:nvSpPr>
          <p:spPr>
            <a:xfrm>
              <a:off x="4123119" y="596573"/>
              <a:ext cx="1920240" cy="182880"/>
            </a:xfrm>
            <a:prstGeom prst="roundRect">
              <a:avLst>
                <a:gd name="adj" fmla="val 8425"/>
              </a:avLst>
            </a:prstGeom>
            <a:solidFill>
              <a:schemeClr val="accent6">
                <a:lumMod val="20000"/>
                <a:lumOff val="80000"/>
                <a:alpha val="50000"/>
              </a:schemeClr>
            </a:solidFill>
            <a:ln w="6350">
              <a:solidFill>
                <a:schemeClr val="tx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Driven by permanent population</a:t>
              </a:r>
            </a:p>
          </p:txBody>
        </p:sp>
        <p:sp>
          <p:nvSpPr>
            <p:cNvPr id="63" name="Rounded Rectangle 62">
              <a:extLst>
                <a:ext uri="{FF2B5EF4-FFF2-40B4-BE49-F238E27FC236}">
                  <a16:creationId xmlns:a16="http://schemas.microsoft.com/office/drawing/2014/main" id="{FB567DA8-5F9A-F744-8930-9D6CE3F6D6AA}"/>
                </a:ext>
              </a:extLst>
            </p:cNvPr>
            <p:cNvSpPr/>
            <p:nvPr/>
          </p:nvSpPr>
          <p:spPr>
            <a:xfrm>
              <a:off x="6957796" y="3418952"/>
              <a:ext cx="1712695" cy="664772"/>
            </a:xfrm>
            <a:prstGeom prst="roundRect">
              <a:avLst>
                <a:gd name="adj" fmla="val 5056"/>
              </a:avLst>
            </a:prstGeom>
            <a:solidFill>
              <a:schemeClr val="bg2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Commercial</a:t>
              </a: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F104A01D-8AE6-E14B-8F58-2FB925914764}"/>
                </a:ext>
              </a:extLst>
            </p:cNvPr>
            <p:cNvSpPr/>
            <p:nvPr/>
          </p:nvSpPr>
          <p:spPr>
            <a:xfrm>
              <a:off x="9148536" y="1600081"/>
              <a:ext cx="2182892" cy="2615184"/>
            </a:xfrm>
            <a:prstGeom prst="rect">
              <a:avLst/>
            </a:prstGeom>
            <a:solidFill>
              <a:schemeClr val="accent4">
                <a:lumMod val="20000"/>
                <a:lumOff val="80000"/>
                <a:alpha val="50000"/>
              </a:schemeClr>
            </a:solidFill>
            <a:ln w="6350">
              <a:solidFill>
                <a:schemeClr val="tx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3FEEC379-EEE3-5E49-8F77-AA7482D7C01E}"/>
                </a:ext>
              </a:extLst>
            </p:cNvPr>
            <p:cNvSpPr/>
            <p:nvPr/>
          </p:nvSpPr>
          <p:spPr>
            <a:xfrm>
              <a:off x="4364583" y="1652687"/>
              <a:ext cx="4555067" cy="2562578"/>
            </a:xfrm>
            <a:custGeom>
              <a:avLst/>
              <a:gdLst>
                <a:gd name="connsiteX0" fmla="*/ 4555067 w 4555067"/>
                <a:gd name="connsiteY0" fmla="*/ 5645 h 2562578"/>
                <a:gd name="connsiteX1" fmla="*/ 33867 w 4555067"/>
                <a:gd name="connsiteY1" fmla="*/ 0 h 2562578"/>
                <a:gd name="connsiteX2" fmla="*/ 0 w 4555067"/>
                <a:gd name="connsiteY2" fmla="*/ 2562578 h 2562578"/>
                <a:gd name="connsiteX3" fmla="*/ 2026356 w 4555067"/>
                <a:gd name="connsiteY3" fmla="*/ 2562578 h 2562578"/>
                <a:gd name="connsiteX4" fmla="*/ 2037645 w 4555067"/>
                <a:gd name="connsiteY4" fmla="*/ 891822 h 2562578"/>
                <a:gd name="connsiteX5" fmla="*/ 4549423 w 4555067"/>
                <a:gd name="connsiteY5" fmla="*/ 886178 h 2562578"/>
                <a:gd name="connsiteX6" fmla="*/ 4555067 w 4555067"/>
                <a:gd name="connsiteY6" fmla="*/ 5645 h 2562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55067" h="2562578">
                  <a:moveTo>
                    <a:pt x="4555067" y="5645"/>
                  </a:moveTo>
                  <a:lnTo>
                    <a:pt x="33867" y="0"/>
                  </a:lnTo>
                  <a:lnTo>
                    <a:pt x="0" y="2562578"/>
                  </a:lnTo>
                  <a:lnTo>
                    <a:pt x="2026356" y="2562578"/>
                  </a:lnTo>
                  <a:lnTo>
                    <a:pt x="2037645" y="891822"/>
                  </a:lnTo>
                  <a:lnTo>
                    <a:pt x="4549423" y="886178"/>
                  </a:lnTo>
                  <a:cubicBezTo>
                    <a:pt x="4551304" y="592667"/>
                    <a:pt x="4553186" y="299156"/>
                    <a:pt x="4555067" y="5645"/>
                  </a:cubicBezTo>
                  <a:close/>
                </a:path>
              </a:pathLst>
            </a:custGeom>
            <a:solidFill>
              <a:schemeClr val="accent6">
                <a:lumMod val="20000"/>
                <a:lumOff val="80000"/>
                <a:alpha val="50000"/>
              </a:schemeClr>
            </a:solidFill>
            <a:ln w="6350">
              <a:solidFill>
                <a:schemeClr val="tx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4" name="Rounded Rectangle 83">
              <a:extLst>
                <a:ext uri="{FF2B5EF4-FFF2-40B4-BE49-F238E27FC236}">
                  <a16:creationId xmlns:a16="http://schemas.microsoft.com/office/drawing/2014/main" id="{AB9D8B7F-FA67-3640-BE1B-840C323AE5CF}"/>
                </a:ext>
              </a:extLst>
            </p:cNvPr>
            <p:cNvSpPr/>
            <p:nvPr/>
          </p:nvSpPr>
          <p:spPr>
            <a:xfrm>
              <a:off x="6957796" y="1790647"/>
              <a:ext cx="1877259" cy="664772"/>
            </a:xfrm>
            <a:prstGeom prst="roundRect">
              <a:avLst>
                <a:gd name="adj" fmla="val 5949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Rental Residential</a:t>
              </a:r>
            </a:p>
            <a:p>
              <a:pPr algn="ctr"/>
              <a:r>
                <a:rPr lang="en-US" sz="900" dirty="0"/>
                <a:t>Long-term rental</a:t>
              </a:r>
            </a:p>
          </p:txBody>
        </p:sp>
        <p:sp>
          <p:nvSpPr>
            <p:cNvPr id="106" name="Rounded Rectangle 105">
              <a:extLst>
                <a:ext uri="{FF2B5EF4-FFF2-40B4-BE49-F238E27FC236}">
                  <a16:creationId xmlns:a16="http://schemas.microsoft.com/office/drawing/2014/main" id="{2F44D828-DA0E-C045-9722-48FC3049994F}"/>
                </a:ext>
              </a:extLst>
            </p:cNvPr>
            <p:cNvSpPr/>
            <p:nvPr/>
          </p:nvSpPr>
          <p:spPr>
            <a:xfrm>
              <a:off x="4497853" y="1762836"/>
              <a:ext cx="1642164" cy="664772"/>
            </a:xfrm>
            <a:prstGeom prst="roundRect">
              <a:avLst>
                <a:gd name="adj" fmla="val 4162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Owned Residential</a:t>
              </a:r>
            </a:p>
          </p:txBody>
        </p:sp>
        <p:sp>
          <p:nvSpPr>
            <p:cNvPr id="107" name="Rounded Rectangle 106">
              <a:extLst>
                <a:ext uri="{FF2B5EF4-FFF2-40B4-BE49-F238E27FC236}">
                  <a16:creationId xmlns:a16="http://schemas.microsoft.com/office/drawing/2014/main" id="{12094E61-26A1-2B46-8D83-2A2499081675}"/>
                </a:ext>
              </a:extLst>
            </p:cNvPr>
            <p:cNvSpPr/>
            <p:nvPr/>
          </p:nvSpPr>
          <p:spPr>
            <a:xfrm>
              <a:off x="4497853" y="3418952"/>
              <a:ext cx="1642164" cy="664772"/>
            </a:xfrm>
            <a:prstGeom prst="roundRect">
              <a:avLst>
                <a:gd name="adj" fmla="val 6842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High occupancy residential (HOR) </a:t>
              </a:r>
            </a:p>
          </p:txBody>
        </p:sp>
        <p:sp>
          <p:nvSpPr>
            <p:cNvPr id="108" name="Rounded Rectangle 107">
              <a:extLst>
                <a:ext uri="{FF2B5EF4-FFF2-40B4-BE49-F238E27FC236}">
                  <a16:creationId xmlns:a16="http://schemas.microsoft.com/office/drawing/2014/main" id="{F5FE23EF-8639-6D4E-8691-3DD8D7F3145E}"/>
                </a:ext>
              </a:extLst>
            </p:cNvPr>
            <p:cNvSpPr/>
            <p:nvPr/>
          </p:nvSpPr>
          <p:spPr>
            <a:xfrm>
              <a:off x="9237582" y="1732018"/>
              <a:ext cx="2043670" cy="778068"/>
            </a:xfrm>
            <a:prstGeom prst="roundRect">
              <a:avLst>
                <a:gd name="adj" fmla="val 5983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Low occupancy seasonal rental (LOSR)</a:t>
              </a:r>
            </a:p>
            <a:p>
              <a:pPr algn="ctr"/>
              <a:r>
                <a:rPr lang="en-US" sz="900" dirty="0"/>
                <a:t>Short-term rental (Airbnb)</a:t>
              </a:r>
            </a:p>
          </p:txBody>
        </p:sp>
        <p:sp>
          <p:nvSpPr>
            <p:cNvPr id="109" name="Rounded Rectangle 108">
              <a:extLst>
                <a:ext uri="{FF2B5EF4-FFF2-40B4-BE49-F238E27FC236}">
                  <a16:creationId xmlns:a16="http://schemas.microsoft.com/office/drawing/2014/main" id="{41BDA194-1262-9D42-9779-24FE3FFFD70A}"/>
                </a:ext>
              </a:extLst>
            </p:cNvPr>
            <p:cNvSpPr/>
            <p:nvPr/>
          </p:nvSpPr>
          <p:spPr>
            <a:xfrm>
              <a:off x="9255700" y="3406305"/>
              <a:ext cx="2043670" cy="664772"/>
            </a:xfrm>
            <a:prstGeom prst="roundRect">
              <a:avLst>
                <a:gd name="adj" fmla="val 5949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High occupancy seasonal rental (HOSR)</a:t>
              </a:r>
            </a:p>
          </p:txBody>
        </p:sp>
        <p:sp>
          <p:nvSpPr>
            <p:cNvPr id="110" name="Rounded Rectangle 109">
              <a:extLst>
                <a:ext uri="{FF2B5EF4-FFF2-40B4-BE49-F238E27FC236}">
                  <a16:creationId xmlns:a16="http://schemas.microsoft.com/office/drawing/2014/main" id="{3ED1B29B-AA11-9643-9AAC-AFD11B005768}"/>
                </a:ext>
              </a:extLst>
            </p:cNvPr>
            <p:cNvSpPr/>
            <p:nvPr/>
          </p:nvSpPr>
          <p:spPr>
            <a:xfrm>
              <a:off x="4123119" y="841186"/>
              <a:ext cx="1920240" cy="182880"/>
            </a:xfrm>
            <a:prstGeom prst="roundRect">
              <a:avLst>
                <a:gd name="adj" fmla="val 5844"/>
              </a:avLst>
            </a:prstGeom>
            <a:solidFill>
              <a:schemeClr val="bg2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Static – does not evolve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2E622F0-9042-6348-BB69-FE6F007FED3C}"/>
              </a:ext>
            </a:extLst>
          </p:cNvPr>
          <p:cNvSpPr txBox="1"/>
          <p:nvPr/>
        </p:nvSpPr>
        <p:spPr>
          <a:xfrm>
            <a:off x="9318629" y="4060477"/>
            <a:ext cx="26179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Look into Cobb-Douglas utility functions!!</a:t>
            </a:r>
          </a:p>
        </p:txBody>
      </p:sp>
    </p:spTree>
    <p:extLst>
      <p:ext uri="{BB962C8B-B14F-4D97-AF65-F5344CB8AC3E}">
        <p14:creationId xmlns:p14="http://schemas.microsoft.com/office/powerpoint/2010/main" val="14198461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374257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8FC8201-C6C9-2545-8A06-FE4CEEE3D241}"/>
              </a:ext>
            </a:extLst>
          </p:cNvPr>
          <p:cNvSpPr txBox="1"/>
          <p:nvPr/>
        </p:nvSpPr>
        <p:spPr>
          <a:xfrm>
            <a:off x="47135" y="2436962"/>
            <a:ext cx="5740673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2880" indent="-182880">
              <a:buFont typeface="Arial" panose="020B0604020202020204" pitchFamily="34" charset="0"/>
              <a:buChar char="•"/>
            </a:pPr>
            <a:r>
              <a:rPr lang="en-US" sz="1400" dirty="0"/>
              <a:t>Using transition potential from White and </a:t>
            </a:r>
            <a:r>
              <a:rPr lang="en-US" sz="1400" dirty="0" err="1"/>
              <a:t>Engelen</a:t>
            </a:r>
            <a:r>
              <a:rPr lang="en-US" sz="1400" dirty="0"/>
              <a:t> (2000)</a:t>
            </a:r>
          </a:p>
          <a:p>
            <a:pPr marL="640080" lvl="1" indent="-182880">
              <a:buFont typeface="Arial" panose="020B0604020202020204" pitchFamily="34" charset="0"/>
              <a:buChar char="•"/>
            </a:pPr>
            <a:r>
              <a:rPr lang="en-US" sz="1200" dirty="0"/>
              <a:t>Highly cited: 857 citations on Google Scholar</a:t>
            </a:r>
          </a:p>
          <a:p>
            <a:pPr marL="640080" lvl="1" indent="-182880">
              <a:buFont typeface="Arial" panose="020B0604020202020204" pitchFamily="34" charset="0"/>
              <a:buChar char="•"/>
            </a:pPr>
            <a:r>
              <a:rPr lang="en-US" sz="1200" dirty="0"/>
              <a:t>Used by </a:t>
            </a:r>
            <a:r>
              <a:rPr lang="en-US" sz="1200" dirty="0" err="1"/>
              <a:t>Hemmati</a:t>
            </a:r>
            <a:r>
              <a:rPr lang="en-US" sz="1200" dirty="0"/>
              <a:t> </a:t>
            </a:r>
            <a:r>
              <a:rPr lang="en-US" sz="1200" i="1" dirty="0"/>
              <a:t>et al.</a:t>
            </a:r>
            <a:r>
              <a:rPr lang="en-US" sz="1200" dirty="0"/>
              <a:t> (2021)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A60CD3C-55DF-5E40-BE49-91A751A20E2C}"/>
              </a:ext>
            </a:extLst>
          </p:cNvPr>
          <p:cNvSpPr txBox="1"/>
          <p:nvPr/>
        </p:nvSpPr>
        <p:spPr>
          <a:xfrm>
            <a:off x="255438" y="231521"/>
            <a:ext cx="47039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300"/>
              </a:spcAft>
            </a:pPr>
            <a:r>
              <a:rPr lang="en-US" sz="2400" b="1" dirty="0"/>
              <a:t>ABM and Transition Potential</a:t>
            </a:r>
            <a:endParaRPr 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9F6FC97-7E18-314D-BCBE-52BF8E03DA78}"/>
                  </a:ext>
                </a:extLst>
              </p:cNvPr>
              <p:cNvSpPr txBox="1"/>
              <p:nvPr/>
            </p:nvSpPr>
            <p:spPr>
              <a:xfrm>
                <a:off x="2107147" y="4101991"/>
                <a:ext cx="3108928" cy="4655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9F6FC97-7E18-314D-BCBE-52BF8E03DA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7147" y="4101991"/>
                <a:ext cx="3108928" cy="465577"/>
              </a:xfrm>
              <a:prstGeom prst="rect">
                <a:avLst/>
              </a:prstGeom>
              <a:blipFill>
                <a:blip r:embed="rId3"/>
                <a:stretch>
                  <a:fillRect l="-2449" r="-1224" b="-2702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4C6566B5-861F-B140-9D43-CD81B5948530}"/>
              </a:ext>
            </a:extLst>
          </p:cNvPr>
          <p:cNvGrpSpPr>
            <a:grpSpLocks noChangeAspect="1"/>
          </p:cNvGrpSpPr>
          <p:nvPr/>
        </p:nvGrpSpPr>
        <p:grpSpPr>
          <a:xfrm>
            <a:off x="6713734" y="329282"/>
            <a:ext cx="5222828" cy="3133696"/>
            <a:chOff x="8102995" y="390232"/>
            <a:chExt cx="3705211" cy="2223126"/>
          </a:xfrm>
        </p:grpSpPr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F4436B7C-2AF8-2C49-8693-8E09E6C7518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02995" y="390232"/>
              <a:ext cx="3705211" cy="2223126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E7A35A83-AA32-034D-947D-2C9F349CADAA}"/>
                    </a:ext>
                  </a:extLst>
                </p:cNvPr>
                <p:cNvSpPr txBox="1"/>
                <p:nvPr/>
              </p:nvSpPr>
              <p:spPr>
                <a:xfrm>
                  <a:off x="9510524" y="462353"/>
                  <a:ext cx="1596014" cy="24622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𝜖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=1+</m:t>
                        </m:r>
                        <m:sSup>
                          <m:sSup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unc>
                                  <m:func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600" b="0" i="0" smtClean="0">
                                        <a:latin typeface="Cambria Math" panose="02040503050406030204" pitchFamily="18" charset="0"/>
                                      </a:rPr>
                                      <m:t>ln</m:t>
                                    </m:r>
                                  </m:fName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𝑈</m:t>
                                    </m:r>
                                  </m:e>
                                </m:func>
                              </m:e>
                            </m:d>
                          </m:e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sup>
                        </m:sSup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E7A35A83-AA32-034D-947D-2C9F349CADA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10524" y="462353"/>
                  <a:ext cx="1596014" cy="246221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4">
                <a:extLst>
                  <a:ext uri="{FF2B5EF4-FFF2-40B4-BE49-F238E27FC236}">
                    <a16:creationId xmlns:a16="http://schemas.microsoft.com/office/drawing/2014/main" id="{88F9B485-C7C3-E240-8888-76F00B88CB0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14079743"/>
                  </p:ext>
                </p:extLst>
              </p:nvPr>
            </p:nvGraphicFramePr>
            <p:xfrm>
              <a:off x="7497865" y="3820370"/>
              <a:ext cx="4032496" cy="2557272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010515">
                      <a:extLst>
                        <a:ext uri="{9D8B030D-6E8A-4147-A177-3AD203B41FA5}">
                          <a16:colId xmlns:a16="http://schemas.microsoft.com/office/drawing/2014/main" val="2415925446"/>
                        </a:ext>
                      </a:extLst>
                    </a:gridCol>
                    <a:gridCol w="3021981">
                      <a:extLst>
                        <a:ext uri="{9D8B030D-6E8A-4147-A177-3AD203B41FA5}">
                          <a16:colId xmlns:a16="http://schemas.microsoft.com/office/drawing/2014/main" val="3568395684"/>
                        </a:ext>
                      </a:extLst>
                    </a:gridCol>
                  </a:tblGrid>
                  <a:tr h="14076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/>
                            <a:t>Variable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/>
                            <a:t>Definition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977912599"/>
                      </a:ext>
                    </a:extLst>
                  </a:tr>
                  <a:tr h="14076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oMath>
                            </m:oMathPara>
                          </a14:m>
                          <a:endParaRPr lang="en-US" sz="1200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Land</a:t>
                          </a:r>
                          <a:r>
                            <a:rPr lang="en-US" sz="1200" baseline="0" dirty="0"/>
                            <a:t> use s</a:t>
                          </a:r>
                          <a:r>
                            <a:rPr lang="en-US" sz="1200" dirty="0"/>
                            <a:t>tate </a:t>
                          </a:r>
                          <a14:m>
                            <m:oMath xmlns:m="http://schemas.openxmlformats.org/officeDocument/2006/math"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oMath>
                          </a14:m>
                          <a:endParaRPr lang="en-US" sz="1200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2192500680"/>
                      </a:ext>
                    </a:extLst>
                  </a:tr>
                  <a:tr h="14076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Transition potential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28333696"/>
                      </a:ext>
                    </a:extLst>
                  </a:tr>
                  <a:tr h="14076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𝜖</m:t>
                                </m:r>
                              </m:oMath>
                            </m:oMathPara>
                          </a14:m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Perturbation term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97558194"/>
                      </a:ext>
                    </a:extLst>
                  </a:tr>
                  <a:tr h="14076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Accessibility of parcel to road network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7899142"/>
                      </a:ext>
                    </a:extLst>
                  </a:tr>
                  <a:tr h="14076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Intrinsic suitability of parcel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68825926"/>
                      </a:ext>
                    </a:extLst>
                  </a:tr>
                  <a:tr h="14076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𝑍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Zoning status of parcel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19167237"/>
                      </a:ext>
                    </a:extLst>
                  </a:tr>
                  <a:tr h="14076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Neighborhood effect on parcel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36051672"/>
                      </a:ext>
                    </a:extLst>
                  </a:tr>
                  <a:tr h="14076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dirty="0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Inertia effect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27847868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4">
                <a:extLst>
                  <a:ext uri="{FF2B5EF4-FFF2-40B4-BE49-F238E27FC236}">
                    <a16:creationId xmlns:a16="http://schemas.microsoft.com/office/drawing/2014/main" id="{88F9B485-C7C3-E240-8888-76F00B88CB0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14079743"/>
                  </p:ext>
                </p:extLst>
              </p:nvPr>
            </p:nvGraphicFramePr>
            <p:xfrm>
              <a:off x="7497865" y="3820370"/>
              <a:ext cx="4032496" cy="2557272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010515">
                      <a:extLst>
                        <a:ext uri="{9D8B030D-6E8A-4147-A177-3AD203B41FA5}">
                          <a16:colId xmlns:a16="http://schemas.microsoft.com/office/drawing/2014/main" val="2415925446"/>
                        </a:ext>
                      </a:extLst>
                    </a:gridCol>
                    <a:gridCol w="3021981">
                      <a:extLst>
                        <a:ext uri="{9D8B030D-6E8A-4147-A177-3AD203B41FA5}">
                          <a16:colId xmlns:a16="http://schemas.microsoft.com/office/drawing/2014/main" val="3568395684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/>
                            <a:t>Variable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/>
                            <a:t>Definition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977912599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6"/>
                          <a:stretch>
                            <a:fillRect l="-1250" t="-100000" r="-298750" b="-7318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6"/>
                          <a:stretch>
                            <a:fillRect l="-34034" t="-100000" r="-420" b="-73181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92500680"/>
                      </a:ext>
                    </a:extLst>
                  </a:tr>
                  <a:tr h="28905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250" t="-200000" r="-298750" b="-6318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Transition potential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2833369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250" t="-300000" r="-298750" b="-5318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Perturbation term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97558194"/>
                      </a:ext>
                    </a:extLst>
                  </a:tr>
                  <a:tr h="28905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250" t="-382609" r="-298750" b="-40869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Accessibility of parcel to road network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7899142"/>
                      </a:ext>
                    </a:extLst>
                  </a:tr>
                  <a:tr h="28905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250" t="-482609" r="-298750" b="-30869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Intrinsic suitability of parcel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68825926"/>
                      </a:ext>
                    </a:extLst>
                  </a:tr>
                  <a:tr h="28905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250" t="-582609" r="-298750" b="-20869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Zoning status of parcel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19167237"/>
                      </a:ext>
                    </a:extLst>
                  </a:tr>
                  <a:tr h="28905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250" t="-682609" r="-298750" b="-10869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Neighborhood effect on parcel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36051672"/>
                      </a:ext>
                    </a:extLst>
                  </a:tr>
                  <a:tr h="28905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1250" t="-782609" r="-298750" b="-869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Inertia effect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27847868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15617F18-B9B9-9347-A891-C02EB8576A43}"/>
              </a:ext>
            </a:extLst>
          </p:cNvPr>
          <p:cNvSpPr/>
          <p:nvPr/>
        </p:nvSpPr>
        <p:spPr>
          <a:xfrm>
            <a:off x="631619" y="5558103"/>
            <a:ext cx="669599" cy="308932"/>
          </a:xfrm>
          <a:prstGeom prst="rec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F4A0E5E-E9AF-264D-AC61-9C8FAC5DC69A}"/>
              </a:ext>
            </a:extLst>
          </p:cNvPr>
          <p:cNvGrpSpPr/>
          <p:nvPr/>
        </p:nvGrpSpPr>
        <p:grpSpPr>
          <a:xfrm>
            <a:off x="11907" y="5231486"/>
            <a:ext cx="7378208" cy="1146156"/>
            <a:chOff x="4505046" y="5319383"/>
            <a:chExt cx="7378208" cy="1146156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FDB7A01F-DC36-E84D-9BFE-5B8E52C29463}"/>
                </a:ext>
              </a:extLst>
            </p:cNvPr>
            <p:cNvCxnSpPr>
              <a:cxnSpLocks/>
            </p:cNvCxnSpPr>
            <p:nvPr/>
          </p:nvCxnSpPr>
          <p:spPr>
            <a:xfrm>
              <a:off x="5014434" y="6003565"/>
              <a:ext cx="6400800" cy="0"/>
            </a:xfrm>
            <a:prstGeom prst="straightConnector1">
              <a:avLst/>
            </a:prstGeom>
            <a:ln w="12700"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682798C-415E-304D-9E69-C86C73893480}"/>
                </a:ext>
              </a:extLst>
            </p:cNvPr>
            <p:cNvSpPr txBox="1"/>
            <p:nvPr/>
          </p:nvSpPr>
          <p:spPr>
            <a:xfrm>
              <a:off x="4505046" y="6065429"/>
              <a:ext cx="89002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/>
                <a:t>Household Decisions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BBD6FE3-2551-0E46-89CF-2F17838C6801}"/>
                </a:ext>
              </a:extLst>
            </p:cNvPr>
            <p:cNvSpPr txBox="1"/>
            <p:nvPr/>
          </p:nvSpPr>
          <p:spPr>
            <a:xfrm>
              <a:off x="10854764" y="6046877"/>
              <a:ext cx="102849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/>
                <a:t>State &amp; Federal Decisions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9B46561-AB39-BF4A-971E-0DC583FE6D84}"/>
                </a:ext>
              </a:extLst>
            </p:cNvPr>
            <p:cNvSpPr txBox="1"/>
            <p:nvPr/>
          </p:nvSpPr>
          <p:spPr>
            <a:xfrm>
              <a:off x="9535554" y="5319383"/>
              <a:ext cx="79917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Retrofit public infrastructure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549D264-2CB9-0D45-8128-F9BBB040DD16}"/>
                </a:ext>
              </a:extLst>
            </p:cNvPr>
            <p:cNvSpPr txBox="1"/>
            <p:nvPr/>
          </p:nvSpPr>
          <p:spPr>
            <a:xfrm>
              <a:off x="9546597" y="5652477"/>
              <a:ext cx="77709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Relocate public infrastructure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ECD8C50-2969-4B45-A8B5-A67B8143E6EC}"/>
                </a:ext>
              </a:extLst>
            </p:cNvPr>
            <p:cNvSpPr txBox="1"/>
            <p:nvPr/>
          </p:nvSpPr>
          <p:spPr>
            <a:xfrm>
              <a:off x="8459435" y="5663092"/>
              <a:ext cx="8310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Establish building codes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E4A3675-30C8-E742-BDB6-FA4AA6FD3046}"/>
                </a:ext>
              </a:extLst>
            </p:cNvPr>
            <p:cNvSpPr txBox="1"/>
            <p:nvPr/>
          </p:nvSpPr>
          <p:spPr>
            <a:xfrm>
              <a:off x="7588276" y="5674132"/>
              <a:ext cx="8310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City zoning regulations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18E13A4-EC3B-4845-8289-F2B21D2163CA}"/>
                </a:ext>
              </a:extLst>
            </p:cNvPr>
            <p:cNvSpPr txBox="1"/>
            <p:nvPr/>
          </p:nvSpPr>
          <p:spPr>
            <a:xfrm>
              <a:off x="6806667" y="5668035"/>
              <a:ext cx="8310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Land use planning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941275A-3316-D746-898D-B52DF118C3C0}"/>
                </a:ext>
              </a:extLst>
            </p:cNvPr>
            <p:cNvSpPr txBox="1"/>
            <p:nvPr/>
          </p:nvSpPr>
          <p:spPr>
            <a:xfrm>
              <a:off x="5776857" y="5344700"/>
              <a:ext cx="8900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Incentive individual behavior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D33EBE9-A1D7-294D-8901-18E290CEFD6A}"/>
                </a:ext>
              </a:extLst>
            </p:cNvPr>
            <p:cNvSpPr txBox="1"/>
            <p:nvPr/>
          </p:nvSpPr>
          <p:spPr>
            <a:xfrm>
              <a:off x="5806350" y="5668035"/>
              <a:ext cx="8310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Public education initiatives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07BCC25-1EC4-9E4D-BEA5-FB3653FAC80C}"/>
                </a:ext>
              </a:extLst>
            </p:cNvPr>
            <p:cNvSpPr txBox="1"/>
            <p:nvPr/>
          </p:nvSpPr>
          <p:spPr>
            <a:xfrm>
              <a:off x="5014435" y="5708232"/>
              <a:ext cx="890029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No regulations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A54BC4A-83A9-FC4B-9A0D-BD34F4553885}"/>
                </a:ext>
              </a:extLst>
            </p:cNvPr>
            <p:cNvSpPr txBox="1"/>
            <p:nvPr/>
          </p:nvSpPr>
          <p:spPr>
            <a:xfrm>
              <a:off x="10521938" y="5555371"/>
              <a:ext cx="777094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Property Buyouts/Land Acquisition</a:t>
              </a:r>
            </a:p>
          </p:txBody>
        </p: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BA835C8C-DDDF-4D4C-B8F8-FC4E72BBA1B5}"/>
              </a:ext>
            </a:extLst>
          </p:cNvPr>
          <p:cNvSpPr/>
          <p:nvPr/>
        </p:nvSpPr>
        <p:spPr>
          <a:xfrm>
            <a:off x="2445242" y="5574687"/>
            <a:ext cx="563838" cy="308932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53F7AC7-2306-BF47-83CF-2B3B9C167DA4}"/>
              </a:ext>
            </a:extLst>
          </p:cNvPr>
          <p:cNvSpPr/>
          <p:nvPr/>
        </p:nvSpPr>
        <p:spPr>
          <a:xfrm>
            <a:off x="3196550" y="5571734"/>
            <a:ext cx="609848" cy="30893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B77EE0B-E6B0-8147-AE85-4483AE2FD338}"/>
              </a:ext>
            </a:extLst>
          </p:cNvPr>
          <p:cNvSpPr/>
          <p:nvPr/>
        </p:nvSpPr>
        <p:spPr>
          <a:xfrm>
            <a:off x="4018994" y="4117647"/>
            <a:ext cx="374847" cy="528156"/>
          </a:xfrm>
          <a:prstGeom prst="rec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5957331-249D-B640-9ACE-FB6384ABE070}"/>
              </a:ext>
            </a:extLst>
          </p:cNvPr>
          <p:cNvSpPr/>
          <p:nvPr/>
        </p:nvSpPr>
        <p:spPr>
          <a:xfrm>
            <a:off x="3100166" y="4113599"/>
            <a:ext cx="609847" cy="528156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9B30CBB-EC11-344E-9C1A-F51091D9764E}"/>
              </a:ext>
            </a:extLst>
          </p:cNvPr>
          <p:cNvSpPr/>
          <p:nvPr/>
        </p:nvSpPr>
        <p:spPr>
          <a:xfrm>
            <a:off x="3724864" y="4116175"/>
            <a:ext cx="272127" cy="528156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7BFE505-69E8-274F-904D-B21F06C1DBD3}"/>
              </a:ext>
            </a:extLst>
          </p:cNvPr>
          <p:cNvSpPr/>
          <p:nvPr/>
        </p:nvSpPr>
        <p:spPr>
          <a:xfrm>
            <a:off x="47135" y="841632"/>
            <a:ext cx="6758757" cy="14157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2880" indent="-182880">
              <a:buFont typeface="Arial" panose="020B0604020202020204" pitchFamily="34" charset="0"/>
              <a:buChar char="•"/>
            </a:pPr>
            <a:r>
              <a:rPr lang="en-US" sz="1400" dirty="0"/>
              <a:t>ABM Rules: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sz="1200" dirty="0"/>
              <a:t>Four land use types unoccupied (U), residential (R), commercial (C), and seasonal rental (SR)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sz="1200" dirty="0"/>
              <a:t>Number of cells that transition is set as input for first iteration; next iterations by growth rate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sz="1200" dirty="0"/>
              <a:t>Neighborhood is radius of 50 meters; distance weighting function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sz="1200" dirty="0"/>
              <a:t>Transition potential from White and </a:t>
            </a:r>
            <a:r>
              <a:rPr lang="en-US" sz="1200" dirty="0" err="1"/>
              <a:t>Engelen</a:t>
            </a:r>
            <a:r>
              <a:rPr lang="en-US" sz="1200" dirty="0"/>
              <a:t> (2000)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sz="1200" dirty="0"/>
              <a:t>Cells that transition are the number of transitioning cells for iteration (rule 2) with highest potential (rule 4)</a:t>
            </a:r>
          </a:p>
        </p:txBody>
      </p:sp>
    </p:spTree>
    <p:extLst>
      <p:ext uri="{BB962C8B-B14F-4D97-AF65-F5344CB8AC3E}">
        <p14:creationId xmlns:p14="http://schemas.microsoft.com/office/powerpoint/2010/main" val="26478448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FB9483-62AE-0A4E-87C3-0E3EC4EC64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965" y="2772705"/>
            <a:ext cx="2506702" cy="402336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CA575843-B6A2-074A-96FE-1B161D8CFF8B}"/>
              </a:ext>
            </a:extLst>
          </p:cNvPr>
          <p:cNvSpPr txBox="1"/>
          <p:nvPr/>
        </p:nvSpPr>
        <p:spPr>
          <a:xfrm>
            <a:off x="2598234" y="292162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90058CC8-F80F-E142-AEE3-A26D8D6A8C8A}"/>
              </a:ext>
            </a:extLst>
          </p:cNvPr>
          <p:cNvSpPr/>
          <p:nvPr/>
        </p:nvSpPr>
        <p:spPr>
          <a:xfrm>
            <a:off x="10411690" y="5894885"/>
            <a:ext cx="416503" cy="4049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E5074C9-BD2E-ED4B-9861-ADC65C1D7D0A}"/>
              </a:ext>
            </a:extLst>
          </p:cNvPr>
          <p:cNvSpPr txBox="1"/>
          <p:nvPr/>
        </p:nvSpPr>
        <p:spPr>
          <a:xfrm>
            <a:off x="255438" y="231521"/>
            <a:ext cx="32656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300"/>
              </a:spcAft>
            </a:pPr>
            <a:r>
              <a:rPr lang="en-US" sz="2400" b="1" dirty="0"/>
              <a:t>Planning Tools</a:t>
            </a:r>
            <a:endParaRPr lang="en-US" sz="12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A876552-6234-ED4B-BC7A-D056EF60BB3A}"/>
              </a:ext>
            </a:extLst>
          </p:cNvPr>
          <p:cNvSpPr txBox="1"/>
          <p:nvPr/>
        </p:nvSpPr>
        <p:spPr>
          <a:xfrm>
            <a:off x="1" y="919644"/>
            <a:ext cx="3781520" cy="1869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Land use planning = Accessibility and Suitability terms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Can set maximum distance that parcels “feel” a feature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Accessibility = how close is parcel to road network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050" dirty="0"/>
              <a:t>Consider major roads, rather than all roads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sz="105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Suitability captures more than accessibility does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050" dirty="0"/>
              <a:t>Here: considering distance to coast and distance to greenspace.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050" dirty="0" err="1"/>
              <a:t>Hemmati</a:t>
            </a:r>
            <a:r>
              <a:rPr lang="en-US" sz="1050" dirty="0"/>
              <a:t> </a:t>
            </a:r>
            <a:r>
              <a:rPr lang="en-US" sz="1050" i="1" dirty="0"/>
              <a:t>et al.</a:t>
            </a:r>
            <a:r>
              <a:rPr lang="en-US" sz="1050" dirty="0"/>
              <a:t> (2021): educational facilities, city center, entertainment centers, greenspaces, water bodies, land price, </a:t>
            </a:r>
            <a:r>
              <a:rPr lang="en-US" sz="1050" i="1" dirty="0"/>
              <a:t>etc.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7D0595B-5A8C-1D42-A863-09678E7A859D}"/>
              </a:ext>
            </a:extLst>
          </p:cNvPr>
          <p:cNvSpPr/>
          <p:nvPr/>
        </p:nvSpPr>
        <p:spPr>
          <a:xfrm>
            <a:off x="7251561" y="405819"/>
            <a:ext cx="560662" cy="308932"/>
          </a:xfrm>
          <a:prstGeom prst="rec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7EEF640D-4D3A-A641-8357-E115E0A8925C}"/>
              </a:ext>
            </a:extLst>
          </p:cNvPr>
          <p:cNvGrpSpPr/>
          <p:nvPr/>
        </p:nvGrpSpPr>
        <p:grpSpPr>
          <a:xfrm>
            <a:off x="4811302" y="73731"/>
            <a:ext cx="7378208" cy="1146156"/>
            <a:chOff x="4505046" y="5319383"/>
            <a:chExt cx="7378208" cy="1146156"/>
          </a:xfrm>
        </p:grpSpPr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4A98DC33-22CC-6C43-973C-C8691E6D1D51}"/>
                </a:ext>
              </a:extLst>
            </p:cNvPr>
            <p:cNvCxnSpPr>
              <a:cxnSpLocks/>
            </p:cNvCxnSpPr>
            <p:nvPr/>
          </p:nvCxnSpPr>
          <p:spPr>
            <a:xfrm>
              <a:off x="5014434" y="6003565"/>
              <a:ext cx="6400800" cy="0"/>
            </a:xfrm>
            <a:prstGeom prst="straightConnector1">
              <a:avLst/>
            </a:prstGeom>
            <a:ln w="12700"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D860097-DE49-C14D-BE93-C3979507D875}"/>
                </a:ext>
              </a:extLst>
            </p:cNvPr>
            <p:cNvSpPr txBox="1"/>
            <p:nvPr/>
          </p:nvSpPr>
          <p:spPr>
            <a:xfrm>
              <a:off x="4505046" y="6065429"/>
              <a:ext cx="89002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/>
                <a:t>Household Decisions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D02292D1-C448-9647-988E-E820CB1CFBF3}"/>
                </a:ext>
              </a:extLst>
            </p:cNvPr>
            <p:cNvSpPr txBox="1"/>
            <p:nvPr/>
          </p:nvSpPr>
          <p:spPr>
            <a:xfrm>
              <a:off x="10854764" y="6046877"/>
              <a:ext cx="102849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/>
                <a:t>State &amp; Federal Decisions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87D38933-1CF5-9F46-BC78-4F591D6FE229}"/>
                </a:ext>
              </a:extLst>
            </p:cNvPr>
            <p:cNvSpPr txBox="1"/>
            <p:nvPr/>
          </p:nvSpPr>
          <p:spPr>
            <a:xfrm>
              <a:off x="9535554" y="5319383"/>
              <a:ext cx="79917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Retrofit public infrastructure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E1AC0D9C-5170-974F-A91B-5D4EAE1E5818}"/>
                </a:ext>
              </a:extLst>
            </p:cNvPr>
            <p:cNvSpPr txBox="1"/>
            <p:nvPr/>
          </p:nvSpPr>
          <p:spPr>
            <a:xfrm>
              <a:off x="9546597" y="5652477"/>
              <a:ext cx="77709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Relocate public infrastructure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D9C2CEAC-EB63-9C44-83CD-F057B282EC27}"/>
                </a:ext>
              </a:extLst>
            </p:cNvPr>
            <p:cNvSpPr txBox="1"/>
            <p:nvPr/>
          </p:nvSpPr>
          <p:spPr>
            <a:xfrm>
              <a:off x="8459435" y="5663092"/>
              <a:ext cx="8310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Establish building codes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C36B7D99-3816-B94F-B9D5-89EAA229FB85}"/>
                </a:ext>
              </a:extLst>
            </p:cNvPr>
            <p:cNvSpPr txBox="1"/>
            <p:nvPr/>
          </p:nvSpPr>
          <p:spPr>
            <a:xfrm>
              <a:off x="7588276" y="5674132"/>
              <a:ext cx="8310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City zoning regulations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B68FF393-FAFE-2A4F-88CB-C65B70EDE7B7}"/>
                </a:ext>
              </a:extLst>
            </p:cNvPr>
            <p:cNvSpPr txBox="1"/>
            <p:nvPr/>
          </p:nvSpPr>
          <p:spPr>
            <a:xfrm>
              <a:off x="6806667" y="5668035"/>
              <a:ext cx="8310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Land use planning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8AD71EE1-F37C-D846-A5F0-0E17B1518510}"/>
                </a:ext>
              </a:extLst>
            </p:cNvPr>
            <p:cNvSpPr txBox="1"/>
            <p:nvPr/>
          </p:nvSpPr>
          <p:spPr>
            <a:xfrm>
              <a:off x="5776857" y="5344700"/>
              <a:ext cx="8900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Incentive individual behavior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732E4849-BC4B-FC4D-8800-F5669AB80CE5}"/>
                </a:ext>
              </a:extLst>
            </p:cNvPr>
            <p:cNvSpPr txBox="1"/>
            <p:nvPr/>
          </p:nvSpPr>
          <p:spPr>
            <a:xfrm>
              <a:off x="5806350" y="5668035"/>
              <a:ext cx="8310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Public education initiatives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E0B59815-5859-B342-90E6-700DEB78BC4A}"/>
                </a:ext>
              </a:extLst>
            </p:cNvPr>
            <p:cNvSpPr txBox="1"/>
            <p:nvPr/>
          </p:nvSpPr>
          <p:spPr>
            <a:xfrm>
              <a:off x="5014435" y="5708232"/>
              <a:ext cx="890029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No regulations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EE156A2F-D94A-8848-8E40-92E04D6FEC72}"/>
                </a:ext>
              </a:extLst>
            </p:cNvPr>
            <p:cNvSpPr txBox="1"/>
            <p:nvPr/>
          </p:nvSpPr>
          <p:spPr>
            <a:xfrm>
              <a:off x="10521938" y="5555371"/>
              <a:ext cx="777094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Property Buyouts/Land Acquisition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FB95D505-5C60-8843-82A1-7B272F8C090F}"/>
                  </a:ext>
                </a:extLst>
              </p:cNvPr>
              <p:cNvSpPr txBox="1"/>
              <p:nvPr/>
            </p:nvSpPr>
            <p:spPr>
              <a:xfrm>
                <a:off x="9704221" y="5894885"/>
                <a:ext cx="2220030" cy="33246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FB95D505-5C60-8843-82A1-7B272F8C09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04221" y="5894885"/>
                <a:ext cx="2220030" cy="332463"/>
              </a:xfrm>
              <a:prstGeom prst="rect">
                <a:avLst/>
              </a:prstGeom>
              <a:blipFill>
                <a:blip r:embed="rId7"/>
                <a:stretch>
                  <a:fillRect l="-2286" r="-1714" b="-2222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TextBox 66">
            <a:extLst>
              <a:ext uri="{FF2B5EF4-FFF2-40B4-BE49-F238E27FC236}">
                <a16:creationId xmlns:a16="http://schemas.microsoft.com/office/drawing/2014/main" id="{222D4949-40EC-994E-B44B-3F6B40277914}"/>
              </a:ext>
            </a:extLst>
          </p:cNvPr>
          <p:cNvSpPr txBox="1"/>
          <p:nvPr/>
        </p:nvSpPr>
        <p:spPr>
          <a:xfrm>
            <a:off x="4811302" y="6038223"/>
            <a:ext cx="2220030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Accessibility to major roads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Distance to coast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Distance to greenspace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E61AC4-7FA1-7E40-8402-36A2483858E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54563" y="1317666"/>
            <a:ext cx="3089813" cy="4389120"/>
          </a:xfrm>
          <a:prstGeom prst="rect">
            <a:avLst/>
          </a:prstGeom>
          <a:ln w="6350">
            <a:solidFill>
              <a:schemeClr val="tx2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512990F4-B4F4-D245-8C71-6807C4D98B7C}"/>
                  </a:ext>
                </a:extLst>
              </p:cNvPr>
              <p:cNvSpPr/>
              <p:nvPr/>
            </p:nvSpPr>
            <p:spPr>
              <a:xfrm>
                <a:off x="6498426" y="5118607"/>
                <a:ext cx="134434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1400" dirty="0"/>
              </a:p>
              <a:p>
                <a:r>
                  <a:rPr lang="en-US" sz="1400" dirty="0"/>
                  <a:t>No stochasticity</a:t>
                </a: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512990F4-B4F4-D245-8C71-6807C4D98B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8426" y="5118607"/>
                <a:ext cx="1344342" cy="523220"/>
              </a:xfrm>
              <a:prstGeom prst="rect">
                <a:avLst/>
              </a:prstGeom>
              <a:blipFill>
                <a:blip r:embed="rId9"/>
                <a:stretch>
                  <a:fillRect l="-935" r="-935" b="-1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55F04B98-A8F5-FC4C-80F3-A6178D42627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14456" y="1317666"/>
            <a:ext cx="3089812" cy="4389118"/>
          </a:xfrm>
          <a:prstGeom prst="rect">
            <a:avLst/>
          </a:prstGeom>
          <a:ln w="6350">
            <a:solidFill>
              <a:schemeClr val="tx2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03B87ADF-4F79-3447-934D-6B2105A03798}"/>
                  </a:ext>
                </a:extLst>
              </p:cNvPr>
              <p:cNvSpPr/>
              <p:nvPr/>
            </p:nvSpPr>
            <p:spPr>
              <a:xfrm>
                <a:off x="9724934" y="5104791"/>
                <a:ext cx="149181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≠1</m:t>
                      </m:r>
                    </m:oMath>
                  </m:oMathPara>
                </a14:m>
                <a:endParaRPr lang="en-US" sz="1400" dirty="0"/>
              </a:p>
              <a:p>
                <a:r>
                  <a:rPr lang="en-US" sz="1400" dirty="0"/>
                  <a:t>With stochasticity</a:t>
                </a:r>
              </a:p>
            </p:txBody>
          </p:sp>
        </mc:Choice>
        <mc:Fallback xmlns="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03B87ADF-4F79-3447-934D-6B2105A037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24934" y="5104791"/>
                <a:ext cx="1491819" cy="523220"/>
              </a:xfrm>
              <a:prstGeom prst="rect">
                <a:avLst/>
              </a:prstGeom>
              <a:blipFill>
                <a:blip r:embed="rId11"/>
                <a:stretch>
                  <a:fillRect l="-840" b="-116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23E068DD-65FB-7144-B4C9-4EB346C2F073}"/>
                  </a:ext>
                </a:extLst>
              </p:cNvPr>
              <p:cNvSpPr/>
              <p:nvPr/>
            </p:nvSpPr>
            <p:spPr>
              <a:xfrm>
                <a:off x="2820317" y="5416162"/>
                <a:ext cx="1265155" cy="5221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1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11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=1+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1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11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11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𝜖</m:t>
                          </m:r>
                          <m:r>
                            <a:rPr lang="en-US" sz="11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𝑓𝑒𝑎𝑡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23E068DD-65FB-7144-B4C9-4EB346C2F0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0317" y="5416162"/>
                <a:ext cx="1265155" cy="522194"/>
              </a:xfrm>
              <a:prstGeom prst="rect">
                <a:avLst/>
              </a:prstGeom>
              <a:blipFill>
                <a:blip r:embed="rId13"/>
                <a:stretch>
                  <a:fillRect t="-107143" r="-1000" b="-1476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Right Brace 30">
            <a:extLst>
              <a:ext uri="{FF2B5EF4-FFF2-40B4-BE49-F238E27FC236}">
                <a16:creationId xmlns:a16="http://schemas.microsoft.com/office/drawing/2014/main" id="{0B6A7AE1-AF0F-4D45-9D12-E90ABA27B230}"/>
              </a:ext>
            </a:extLst>
          </p:cNvPr>
          <p:cNvSpPr/>
          <p:nvPr/>
        </p:nvSpPr>
        <p:spPr>
          <a:xfrm>
            <a:off x="2600419" y="4206240"/>
            <a:ext cx="269467" cy="2335903"/>
          </a:xfrm>
          <a:prstGeom prst="rightBrace">
            <a:avLst>
              <a:gd name="adj1" fmla="val 8333"/>
              <a:gd name="adj2" fmla="val 62527"/>
            </a:avLst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73D64389-BF6E-494F-9C77-D4AB171A3AB0}"/>
                  </a:ext>
                </a:extLst>
              </p:cNvPr>
              <p:cNvSpPr/>
              <p:nvPr/>
            </p:nvSpPr>
            <p:spPr>
              <a:xfrm>
                <a:off x="2791608" y="3325579"/>
                <a:ext cx="917494" cy="2752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11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11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1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r>
                            <a:rPr lang="en-US" sz="11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73D64389-BF6E-494F-9C77-D4AB171A3A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1608" y="3325579"/>
                <a:ext cx="917494" cy="27520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Right Brace 32">
            <a:extLst>
              <a:ext uri="{FF2B5EF4-FFF2-40B4-BE49-F238E27FC236}">
                <a16:creationId xmlns:a16="http://schemas.microsoft.com/office/drawing/2014/main" id="{560093BA-BA47-2445-8755-BA68E5035BF0}"/>
              </a:ext>
            </a:extLst>
          </p:cNvPr>
          <p:cNvSpPr/>
          <p:nvPr/>
        </p:nvSpPr>
        <p:spPr>
          <a:xfrm>
            <a:off x="2580274" y="3023418"/>
            <a:ext cx="245220" cy="1045196"/>
          </a:xfrm>
          <a:prstGeom prst="rightBrace">
            <a:avLst>
              <a:gd name="adj1" fmla="val 8333"/>
              <a:gd name="adj2" fmla="val 42560"/>
            </a:avLst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2326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9709</TotalTime>
  <Words>3195</Words>
  <Application>Microsoft Macintosh PowerPoint</Application>
  <PresentationFormat>Widescreen</PresentationFormat>
  <Paragraphs>745</Paragraphs>
  <Slides>22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Arial</vt:lpstr>
      <vt:lpstr>Calibri</vt:lpstr>
      <vt:lpstr>Calibri Light</vt:lpstr>
      <vt:lpstr>Cambria Math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Sanderson, Dylan R</dc:creator>
  <cp:lastModifiedBy>Sanderson, Dylan R</cp:lastModifiedBy>
  <cp:revision>1463</cp:revision>
  <dcterms:created xsi:type="dcterms:W3CDTF">2021-04-12T21:05:23Z</dcterms:created>
  <dcterms:modified xsi:type="dcterms:W3CDTF">2021-11-01T22:43:28Z</dcterms:modified>
</cp:coreProperties>
</file>